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63" r:id="rId2"/>
    <p:sldId id="265" r:id="rId3"/>
    <p:sldId id="306" r:id="rId4"/>
    <p:sldId id="292" r:id="rId5"/>
    <p:sldId id="294" r:id="rId6"/>
    <p:sldId id="293" r:id="rId7"/>
    <p:sldId id="308" r:id="rId8"/>
    <p:sldId id="295" r:id="rId9"/>
    <p:sldId id="297" r:id="rId10"/>
    <p:sldId id="298" r:id="rId11"/>
    <p:sldId id="299" r:id="rId12"/>
    <p:sldId id="300" r:id="rId13"/>
    <p:sldId id="301" r:id="rId14"/>
    <p:sldId id="302" r:id="rId15"/>
    <p:sldId id="317" r:id="rId16"/>
    <p:sldId id="312" r:id="rId17"/>
    <p:sldId id="313" r:id="rId18"/>
    <p:sldId id="314" r:id="rId19"/>
    <p:sldId id="315" r:id="rId20"/>
    <p:sldId id="316" r:id="rId21"/>
    <p:sldId id="307" r:id="rId22"/>
    <p:sldId id="305" r:id="rId23"/>
    <p:sldId id="304" r:id="rId24"/>
    <p:sldId id="321" r:id="rId25"/>
    <p:sldId id="322" r:id="rId26"/>
    <p:sldId id="311" r:id="rId27"/>
    <p:sldId id="310" r:id="rId28"/>
    <p:sldId id="318" r:id="rId29"/>
    <p:sldId id="319" r:id="rId30"/>
    <p:sldId id="320" r:id="rId3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226" autoAdjust="0"/>
    <p:restoredTop sz="99137" autoAdjust="0"/>
  </p:normalViewPr>
  <p:slideViewPr>
    <p:cSldViewPr>
      <p:cViewPr>
        <p:scale>
          <a:sx n="100" d="100"/>
          <a:sy n="100" d="100"/>
        </p:scale>
        <p:origin x="-762"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685800" y="2130425"/>
            <a:ext cx="7772400" cy="1470025"/>
          </a:xfrm>
        </p:spPr>
        <p:txBody>
          <a:bodyPr/>
          <a:lstStyle>
            <a:lvl1pPr algn="ctr">
              <a:defRPr sz="4400" b="1">
                <a:solidFill>
                  <a:schemeClr val="tx1"/>
                </a:solidFill>
                <a:latin typeface="Calibri" pitchFamily="34" charset="0"/>
                <a:cs typeface="Calibri" pitchFamily="34" charset="0"/>
              </a:defRPr>
            </a:lvl1pPr>
          </a:lstStyle>
          <a:p>
            <a:r>
              <a:rPr lang="en-US" altLang="ko-KR" dirty="0" smtClean="0"/>
              <a:t>Click to edit Master title style</a:t>
            </a:r>
            <a:endParaRPr lang="ko-KR" altLang="en-US" dirty="0"/>
          </a:p>
        </p:txBody>
      </p:sp>
      <p:sp>
        <p:nvSpPr>
          <p:cNvPr id="3" name="부제목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latin typeface="Calibri" pitchFamily="34" charset="0"/>
                <a:cs typeface="Calibri"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ko-KR" dirty="0" smtClean="0"/>
              <a:t>Click to edit Master subtitle style</a:t>
            </a:r>
            <a:endParaRPr lang="ko-KR" altLang="en-US" dirty="0"/>
          </a:p>
        </p:txBody>
      </p:sp>
      <p:sp>
        <p:nvSpPr>
          <p:cNvPr id="4" name="날짜 개체 틀 3"/>
          <p:cNvSpPr>
            <a:spLocks noGrp="1"/>
          </p:cNvSpPr>
          <p:nvPr>
            <p:ph type="dt" sz="half" idx="10"/>
          </p:nvPr>
        </p:nvSpPr>
        <p:spPr>
          <a:xfrm>
            <a:off x="457200" y="6356350"/>
            <a:ext cx="2133600" cy="365125"/>
          </a:xfrm>
          <a:prstGeom prst="rect">
            <a:avLst/>
          </a:prstGeom>
        </p:spPr>
        <p:txBody>
          <a:bodyPr/>
          <a:lstStyle>
            <a:lvl1pPr>
              <a:defRPr>
                <a:latin typeface="Calibri" pitchFamily="34" charset="0"/>
                <a:cs typeface="Calibri" pitchFamily="34" charset="0"/>
              </a:defRPr>
            </a:lvl1pPr>
          </a:lstStyle>
          <a:p>
            <a:fld id="{761557AC-8F70-43A5-8D15-92386935DADF}" type="datetimeFigureOut">
              <a:rPr lang="en-US" smtClean="0"/>
              <a:pPr/>
              <a:t>8/9/2012</a:t>
            </a:fld>
            <a:endParaRPr lang="en-US" dirty="0"/>
          </a:p>
        </p:txBody>
      </p:sp>
      <p:sp>
        <p:nvSpPr>
          <p:cNvPr id="5" name="바닥글 개체 틀 4"/>
          <p:cNvSpPr>
            <a:spLocks noGrp="1"/>
          </p:cNvSpPr>
          <p:nvPr>
            <p:ph type="ftr" sz="quarter" idx="11"/>
          </p:nvPr>
        </p:nvSpPr>
        <p:spPr>
          <a:xfrm>
            <a:off x="3124200" y="6356350"/>
            <a:ext cx="2895600" cy="365125"/>
          </a:xfrm>
          <a:prstGeom prst="rect">
            <a:avLst/>
          </a:prstGeom>
        </p:spPr>
        <p:txBody>
          <a:bodyPr/>
          <a:lstStyle>
            <a:lvl1pPr>
              <a:defRPr>
                <a:latin typeface="Calibri" pitchFamily="34" charset="0"/>
                <a:cs typeface="Calibri" pitchFamily="34" charset="0"/>
              </a:defRPr>
            </a:lvl1pPr>
          </a:lstStyle>
          <a:p>
            <a:endParaRPr lang="en-US" dirty="0"/>
          </a:p>
        </p:txBody>
      </p:sp>
      <p:sp>
        <p:nvSpPr>
          <p:cNvPr id="6" name="슬라이드 번호 개체 틀 5"/>
          <p:cNvSpPr>
            <a:spLocks noGrp="1"/>
          </p:cNvSpPr>
          <p:nvPr>
            <p:ph type="sldNum" sz="quarter" idx="12"/>
          </p:nvPr>
        </p:nvSpPr>
        <p:spPr>
          <a:xfrm>
            <a:off x="6553200" y="6356350"/>
            <a:ext cx="2133600" cy="365125"/>
          </a:xfrm>
          <a:prstGeom prst="rect">
            <a:avLst/>
          </a:prstGeom>
        </p:spPr>
        <p:txBody>
          <a:bodyPr/>
          <a:lstStyle>
            <a:lvl1pPr>
              <a:defRPr>
                <a:latin typeface="Calibri" pitchFamily="34" charset="0"/>
                <a:cs typeface="Calibri" pitchFamily="34" charset="0"/>
              </a:defRPr>
            </a:lvl1pPr>
          </a:lstStyle>
          <a:p>
            <a:fld id="{6C0AC8FA-D0B7-4EBD-A09D-FFE0C4061CFC}"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smtClean="0"/>
              <a:t>Click to edit Master title style</a:t>
            </a:r>
            <a:endParaRPr lang="ko-KR" altLang="en-US"/>
          </a:p>
        </p:txBody>
      </p:sp>
      <p:sp>
        <p:nvSpPr>
          <p:cNvPr id="3" name="세로 텍스트 개체 틀 2"/>
          <p:cNvSpPr>
            <a:spLocks noGrp="1"/>
          </p:cNvSpPr>
          <p:nvPr>
            <p:ph type="body" orient="vert" idx="1"/>
          </p:nvPr>
        </p:nvSpPr>
        <p:spPr/>
        <p:txBody>
          <a:bodyPr vert="eaVert"/>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ko-KR" altLang="en-US"/>
          </a:p>
        </p:txBody>
      </p:sp>
      <p:sp>
        <p:nvSpPr>
          <p:cNvPr id="4" name="날짜 개체 틀 3"/>
          <p:cNvSpPr>
            <a:spLocks noGrp="1"/>
          </p:cNvSpPr>
          <p:nvPr>
            <p:ph type="dt" sz="half" idx="10"/>
          </p:nvPr>
        </p:nvSpPr>
        <p:spPr>
          <a:xfrm>
            <a:off x="457200" y="6356350"/>
            <a:ext cx="2133600" cy="365125"/>
          </a:xfrm>
          <a:prstGeom prst="rect">
            <a:avLst/>
          </a:prstGeom>
        </p:spPr>
        <p:txBody>
          <a:bodyPr/>
          <a:lstStyle/>
          <a:p>
            <a:fld id="{761557AC-8F70-43A5-8D15-92386935DADF}" type="datetimeFigureOut">
              <a:rPr lang="en-US" smtClean="0"/>
              <a:pPr/>
              <a:t>8/9/2012</a:t>
            </a:fld>
            <a:endParaRPr lang="en-US"/>
          </a:p>
        </p:txBody>
      </p:sp>
      <p:sp>
        <p:nvSpPr>
          <p:cNvPr id="5" name="바닥글 개체 틀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슬라이드 번호 개체 틀 5"/>
          <p:cNvSpPr>
            <a:spLocks noGrp="1"/>
          </p:cNvSpPr>
          <p:nvPr>
            <p:ph type="sldNum" sz="quarter" idx="12"/>
          </p:nvPr>
        </p:nvSpPr>
        <p:spPr>
          <a:xfrm>
            <a:off x="6553200" y="6356350"/>
            <a:ext cx="2133600" cy="365125"/>
          </a:xfrm>
          <a:prstGeom prst="rect">
            <a:avLst/>
          </a:prstGeom>
        </p:spPr>
        <p:txBody>
          <a:bodyPr/>
          <a:lstStyle/>
          <a:p>
            <a:fld id="{6C0AC8FA-D0B7-4EBD-A09D-FFE0C4061CFC}"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6629400" y="274638"/>
            <a:ext cx="2057400" cy="5851525"/>
          </a:xfrm>
        </p:spPr>
        <p:txBody>
          <a:bodyPr vert="eaVert"/>
          <a:lstStyle/>
          <a:p>
            <a:r>
              <a:rPr lang="en-US" altLang="ko-KR" smtClean="0"/>
              <a:t>Click to edit Master title style</a:t>
            </a:r>
            <a:endParaRPr lang="ko-KR" altLang="en-US"/>
          </a:p>
        </p:txBody>
      </p:sp>
      <p:sp>
        <p:nvSpPr>
          <p:cNvPr id="3" name="세로 텍스트 개체 틀 2"/>
          <p:cNvSpPr>
            <a:spLocks noGrp="1"/>
          </p:cNvSpPr>
          <p:nvPr>
            <p:ph type="body" orient="vert" idx="1"/>
          </p:nvPr>
        </p:nvSpPr>
        <p:spPr>
          <a:xfrm>
            <a:off x="457200" y="274638"/>
            <a:ext cx="6019800" cy="5851525"/>
          </a:xfrm>
        </p:spPr>
        <p:txBody>
          <a:bodyPr vert="eaVert"/>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ko-KR" altLang="en-US"/>
          </a:p>
        </p:txBody>
      </p:sp>
      <p:sp>
        <p:nvSpPr>
          <p:cNvPr id="4" name="날짜 개체 틀 3"/>
          <p:cNvSpPr>
            <a:spLocks noGrp="1"/>
          </p:cNvSpPr>
          <p:nvPr>
            <p:ph type="dt" sz="half" idx="10"/>
          </p:nvPr>
        </p:nvSpPr>
        <p:spPr>
          <a:xfrm>
            <a:off x="457200" y="6356350"/>
            <a:ext cx="2133600" cy="365125"/>
          </a:xfrm>
          <a:prstGeom prst="rect">
            <a:avLst/>
          </a:prstGeom>
        </p:spPr>
        <p:txBody>
          <a:bodyPr/>
          <a:lstStyle/>
          <a:p>
            <a:fld id="{761557AC-8F70-43A5-8D15-92386935DADF}" type="datetimeFigureOut">
              <a:rPr lang="en-US" smtClean="0"/>
              <a:pPr/>
              <a:t>8/9/2012</a:t>
            </a:fld>
            <a:endParaRPr lang="en-US"/>
          </a:p>
        </p:txBody>
      </p:sp>
      <p:sp>
        <p:nvSpPr>
          <p:cNvPr id="5" name="바닥글 개체 틀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슬라이드 번호 개체 틀 5"/>
          <p:cNvSpPr>
            <a:spLocks noGrp="1"/>
          </p:cNvSpPr>
          <p:nvPr>
            <p:ph type="sldNum" sz="quarter" idx="12"/>
          </p:nvPr>
        </p:nvSpPr>
        <p:spPr>
          <a:xfrm>
            <a:off x="6553200" y="6356350"/>
            <a:ext cx="2133600" cy="365125"/>
          </a:xfrm>
          <a:prstGeom prst="rect">
            <a:avLst/>
          </a:prstGeom>
        </p:spPr>
        <p:txBody>
          <a:bodyPr/>
          <a:lstStyle/>
          <a:p>
            <a:fld id="{6C0AC8FA-D0B7-4EBD-A09D-FFE0C4061CFC}"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smtClean="0"/>
              <a:t>Click to edit Master title style</a:t>
            </a:r>
            <a:endParaRPr lang="ko-KR" altLang="en-US"/>
          </a:p>
        </p:txBody>
      </p:sp>
      <p:sp>
        <p:nvSpPr>
          <p:cNvPr id="3" name="내용 개체 틀 2"/>
          <p:cNvSpPr>
            <a:spLocks noGrp="1"/>
          </p:cNvSpPr>
          <p:nvPr>
            <p:ph idx="1"/>
          </p:nvPr>
        </p:nvSpPr>
        <p:spPr/>
        <p:txBody>
          <a:body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ko-KR" altLang="en-US"/>
          </a:p>
        </p:txBody>
      </p:sp>
      <p:sp>
        <p:nvSpPr>
          <p:cNvPr id="4" name="날짜 개체 틀 3"/>
          <p:cNvSpPr>
            <a:spLocks noGrp="1"/>
          </p:cNvSpPr>
          <p:nvPr>
            <p:ph type="dt" sz="half" idx="10"/>
          </p:nvPr>
        </p:nvSpPr>
        <p:spPr>
          <a:xfrm>
            <a:off x="457200" y="6356350"/>
            <a:ext cx="2133600" cy="365125"/>
          </a:xfrm>
          <a:prstGeom prst="rect">
            <a:avLst/>
          </a:prstGeom>
        </p:spPr>
        <p:txBody>
          <a:bodyPr/>
          <a:lstStyle/>
          <a:p>
            <a:fld id="{761557AC-8F70-43A5-8D15-92386935DADF}" type="datetimeFigureOut">
              <a:rPr lang="en-US" smtClean="0"/>
              <a:pPr/>
              <a:t>8/9/2012</a:t>
            </a:fld>
            <a:endParaRPr lang="en-US"/>
          </a:p>
        </p:txBody>
      </p:sp>
      <p:sp>
        <p:nvSpPr>
          <p:cNvPr id="5" name="바닥글 개체 틀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슬라이드 번호 개체 틀 5"/>
          <p:cNvSpPr>
            <a:spLocks noGrp="1"/>
          </p:cNvSpPr>
          <p:nvPr>
            <p:ph type="sldNum" sz="quarter" idx="12"/>
          </p:nvPr>
        </p:nvSpPr>
        <p:spPr>
          <a:xfrm>
            <a:off x="6553200" y="6356350"/>
            <a:ext cx="2133600" cy="365125"/>
          </a:xfrm>
          <a:prstGeom prst="rect">
            <a:avLst/>
          </a:prstGeom>
        </p:spPr>
        <p:txBody>
          <a:bodyPr/>
          <a:lstStyle/>
          <a:p>
            <a:fld id="{6C0AC8FA-D0B7-4EBD-A09D-FFE0C4061CFC}"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722313" y="4406900"/>
            <a:ext cx="7772400" cy="1362075"/>
          </a:xfrm>
        </p:spPr>
        <p:txBody>
          <a:bodyPr anchor="t"/>
          <a:lstStyle>
            <a:lvl1pPr algn="l">
              <a:defRPr sz="4000" b="1" cap="all"/>
            </a:lvl1pPr>
          </a:lstStyle>
          <a:p>
            <a:r>
              <a:rPr lang="en-US" altLang="ko-KR" smtClean="0"/>
              <a:t>Click to edit Master title style</a:t>
            </a:r>
            <a:endParaRPr lang="ko-KR" altLang="en-US"/>
          </a:p>
        </p:txBody>
      </p:sp>
      <p:sp>
        <p:nvSpPr>
          <p:cNvPr id="3" name="텍스트 개체 틀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ko-KR" smtClean="0"/>
              <a:t>Click to edit Master text styles</a:t>
            </a:r>
          </a:p>
        </p:txBody>
      </p:sp>
      <p:sp>
        <p:nvSpPr>
          <p:cNvPr id="4" name="날짜 개체 틀 3"/>
          <p:cNvSpPr>
            <a:spLocks noGrp="1"/>
          </p:cNvSpPr>
          <p:nvPr>
            <p:ph type="dt" sz="half" idx="10"/>
          </p:nvPr>
        </p:nvSpPr>
        <p:spPr>
          <a:xfrm>
            <a:off x="457200" y="6356350"/>
            <a:ext cx="2133600" cy="365125"/>
          </a:xfrm>
          <a:prstGeom prst="rect">
            <a:avLst/>
          </a:prstGeom>
        </p:spPr>
        <p:txBody>
          <a:bodyPr/>
          <a:lstStyle/>
          <a:p>
            <a:fld id="{761557AC-8F70-43A5-8D15-92386935DADF}" type="datetimeFigureOut">
              <a:rPr lang="en-US" smtClean="0"/>
              <a:pPr/>
              <a:t>8/9/2012</a:t>
            </a:fld>
            <a:endParaRPr lang="en-US"/>
          </a:p>
        </p:txBody>
      </p:sp>
      <p:sp>
        <p:nvSpPr>
          <p:cNvPr id="5" name="바닥글 개체 틀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슬라이드 번호 개체 틀 5"/>
          <p:cNvSpPr>
            <a:spLocks noGrp="1"/>
          </p:cNvSpPr>
          <p:nvPr>
            <p:ph type="sldNum" sz="quarter" idx="12"/>
          </p:nvPr>
        </p:nvSpPr>
        <p:spPr>
          <a:xfrm>
            <a:off x="6553200" y="6356350"/>
            <a:ext cx="2133600" cy="365125"/>
          </a:xfrm>
          <a:prstGeom prst="rect">
            <a:avLst/>
          </a:prstGeom>
        </p:spPr>
        <p:txBody>
          <a:bodyPr/>
          <a:lstStyle/>
          <a:p>
            <a:fld id="{6C0AC8FA-D0B7-4EBD-A09D-FFE0C4061CFC}"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smtClean="0"/>
              <a:t>Click to edit Master title style</a:t>
            </a:r>
            <a:endParaRPr lang="ko-KR" altLang="en-US"/>
          </a:p>
        </p:txBody>
      </p:sp>
      <p:sp>
        <p:nvSpPr>
          <p:cNvPr id="3" name="내용 개체 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ko-KR" altLang="en-US"/>
          </a:p>
        </p:txBody>
      </p:sp>
      <p:sp>
        <p:nvSpPr>
          <p:cNvPr id="4" name="내용 개체 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ko-KR" altLang="en-US"/>
          </a:p>
        </p:txBody>
      </p:sp>
      <p:sp>
        <p:nvSpPr>
          <p:cNvPr id="5" name="날짜 개체 틀 4"/>
          <p:cNvSpPr>
            <a:spLocks noGrp="1"/>
          </p:cNvSpPr>
          <p:nvPr>
            <p:ph type="dt" sz="half" idx="10"/>
          </p:nvPr>
        </p:nvSpPr>
        <p:spPr>
          <a:xfrm>
            <a:off x="457200" y="6356350"/>
            <a:ext cx="2133600" cy="365125"/>
          </a:xfrm>
          <a:prstGeom prst="rect">
            <a:avLst/>
          </a:prstGeom>
        </p:spPr>
        <p:txBody>
          <a:bodyPr/>
          <a:lstStyle/>
          <a:p>
            <a:fld id="{761557AC-8F70-43A5-8D15-92386935DADF}" type="datetimeFigureOut">
              <a:rPr lang="en-US" smtClean="0"/>
              <a:pPr/>
              <a:t>8/9/2012</a:t>
            </a:fld>
            <a:endParaRPr lang="en-US"/>
          </a:p>
        </p:txBody>
      </p:sp>
      <p:sp>
        <p:nvSpPr>
          <p:cNvPr id="6" name="바닥글 개체 틀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슬라이드 번호 개체 틀 6"/>
          <p:cNvSpPr>
            <a:spLocks noGrp="1"/>
          </p:cNvSpPr>
          <p:nvPr>
            <p:ph type="sldNum" sz="quarter" idx="12"/>
          </p:nvPr>
        </p:nvSpPr>
        <p:spPr>
          <a:xfrm>
            <a:off x="6553200" y="6356350"/>
            <a:ext cx="2133600" cy="365125"/>
          </a:xfrm>
          <a:prstGeom prst="rect">
            <a:avLst/>
          </a:prstGeom>
        </p:spPr>
        <p:txBody>
          <a:bodyPr/>
          <a:lstStyle/>
          <a:p>
            <a:fld id="{6C0AC8FA-D0B7-4EBD-A09D-FFE0C4061CFC}"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lvl1pPr>
              <a:defRPr/>
            </a:lvl1pPr>
          </a:lstStyle>
          <a:p>
            <a:r>
              <a:rPr lang="en-US" altLang="ko-KR" smtClean="0"/>
              <a:t>Click to edit Master title style</a:t>
            </a:r>
            <a:endParaRPr lang="ko-KR" altLang="en-US"/>
          </a:p>
        </p:txBody>
      </p:sp>
      <p:sp>
        <p:nvSpPr>
          <p:cNvPr id="3" name="텍스트 개체 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ko-KR" smtClean="0"/>
              <a:t>Click to edit Master text styles</a:t>
            </a:r>
          </a:p>
        </p:txBody>
      </p:sp>
      <p:sp>
        <p:nvSpPr>
          <p:cNvPr id="4" name="내용 개체 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ko-KR" altLang="en-US"/>
          </a:p>
        </p:txBody>
      </p:sp>
      <p:sp>
        <p:nvSpPr>
          <p:cNvPr id="5" name="텍스트 개체 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ko-KR" smtClean="0"/>
              <a:t>Click to edit Master text styles</a:t>
            </a:r>
          </a:p>
        </p:txBody>
      </p:sp>
      <p:sp>
        <p:nvSpPr>
          <p:cNvPr id="6" name="내용 개체 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ko-KR" altLang="en-US"/>
          </a:p>
        </p:txBody>
      </p:sp>
      <p:sp>
        <p:nvSpPr>
          <p:cNvPr id="7" name="날짜 개체 틀 6"/>
          <p:cNvSpPr>
            <a:spLocks noGrp="1"/>
          </p:cNvSpPr>
          <p:nvPr>
            <p:ph type="dt" sz="half" idx="10"/>
          </p:nvPr>
        </p:nvSpPr>
        <p:spPr>
          <a:xfrm>
            <a:off x="457200" y="6356350"/>
            <a:ext cx="2133600" cy="365125"/>
          </a:xfrm>
          <a:prstGeom prst="rect">
            <a:avLst/>
          </a:prstGeom>
        </p:spPr>
        <p:txBody>
          <a:bodyPr/>
          <a:lstStyle/>
          <a:p>
            <a:fld id="{761557AC-8F70-43A5-8D15-92386935DADF}" type="datetimeFigureOut">
              <a:rPr lang="en-US" smtClean="0"/>
              <a:pPr/>
              <a:t>8/9/2012</a:t>
            </a:fld>
            <a:endParaRPr lang="en-US"/>
          </a:p>
        </p:txBody>
      </p:sp>
      <p:sp>
        <p:nvSpPr>
          <p:cNvPr id="8" name="바닥글 개체 틀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슬라이드 번호 개체 틀 8"/>
          <p:cNvSpPr>
            <a:spLocks noGrp="1"/>
          </p:cNvSpPr>
          <p:nvPr>
            <p:ph type="sldNum" sz="quarter" idx="12"/>
          </p:nvPr>
        </p:nvSpPr>
        <p:spPr>
          <a:xfrm>
            <a:off x="6553200" y="6356350"/>
            <a:ext cx="2133600" cy="365125"/>
          </a:xfrm>
          <a:prstGeom prst="rect">
            <a:avLst/>
          </a:prstGeom>
        </p:spPr>
        <p:txBody>
          <a:bodyPr/>
          <a:lstStyle/>
          <a:p>
            <a:fld id="{6C0AC8FA-D0B7-4EBD-A09D-FFE0C4061CFC}"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smtClean="0"/>
              <a:t>Click to edit Master title style</a:t>
            </a:r>
            <a:endParaRPr lang="ko-KR" altLang="en-US"/>
          </a:p>
        </p:txBody>
      </p:sp>
      <p:sp>
        <p:nvSpPr>
          <p:cNvPr id="3" name="날짜 개체 틀 2"/>
          <p:cNvSpPr>
            <a:spLocks noGrp="1"/>
          </p:cNvSpPr>
          <p:nvPr>
            <p:ph type="dt" sz="half" idx="10"/>
          </p:nvPr>
        </p:nvSpPr>
        <p:spPr>
          <a:xfrm>
            <a:off x="457200" y="6356350"/>
            <a:ext cx="2133600" cy="365125"/>
          </a:xfrm>
          <a:prstGeom prst="rect">
            <a:avLst/>
          </a:prstGeom>
        </p:spPr>
        <p:txBody>
          <a:bodyPr/>
          <a:lstStyle/>
          <a:p>
            <a:fld id="{761557AC-8F70-43A5-8D15-92386935DADF}" type="datetimeFigureOut">
              <a:rPr lang="en-US" smtClean="0"/>
              <a:pPr/>
              <a:t>8/9/2012</a:t>
            </a:fld>
            <a:endParaRPr lang="en-US"/>
          </a:p>
        </p:txBody>
      </p:sp>
      <p:sp>
        <p:nvSpPr>
          <p:cNvPr id="4" name="바닥글 개체 틀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슬라이드 번호 개체 틀 4"/>
          <p:cNvSpPr>
            <a:spLocks noGrp="1"/>
          </p:cNvSpPr>
          <p:nvPr>
            <p:ph type="sldNum" sz="quarter" idx="12"/>
          </p:nvPr>
        </p:nvSpPr>
        <p:spPr>
          <a:xfrm>
            <a:off x="6553200" y="6356350"/>
            <a:ext cx="2133600" cy="365125"/>
          </a:xfrm>
          <a:prstGeom prst="rect">
            <a:avLst/>
          </a:prstGeom>
        </p:spPr>
        <p:txBody>
          <a:bodyPr/>
          <a:lstStyle/>
          <a:p>
            <a:fld id="{6C0AC8FA-D0B7-4EBD-A09D-FFE0C4061CFC}"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a:xfrm>
            <a:off x="457200" y="6356350"/>
            <a:ext cx="2133600" cy="365125"/>
          </a:xfrm>
          <a:prstGeom prst="rect">
            <a:avLst/>
          </a:prstGeom>
        </p:spPr>
        <p:txBody>
          <a:bodyPr/>
          <a:lstStyle/>
          <a:p>
            <a:fld id="{761557AC-8F70-43A5-8D15-92386935DADF}" type="datetimeFigureOut">
              <a:rPr lang="en-US" smtClean="0"/>
              <a:pPr/>
              <a:t>8/9/2012</a:t>
            </a:fld>
            <a:endParaRPr lang="en-US"/>
          </a:p>
        </p:txBody>
      </p:sp>
      <p:sp>
        <p:nvSpPr>
          <p:cNvPr id="3" name="바닥글 개체 틀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슬라이드 번호 개체 틀 3"/>
          <p:cNvSpPr>
            <a:spLocks noGrp="1"/>
          </p:cNvSpPr>
          <p:nvPr>
            <p:ph type="sldNum" sz="quarter" idx="12"/>
          </p:nvPr>
        </p:nvSpPr>
        <p:spPr>
          <a:xfrm>
            <a:off x="6553200" y="6356350"/>
            <a:ext cx="2133600" cy="365125"/>
          </a:xfrm>
          <a:prstGeom prst="rect">
            <a:avLst/>
          </a:prstGeom>
        </p:spPr>
        <p:txBody>
          <a:bodyPr/>
          <a:lstStyle/>
          <a:p>
            <a:fld id="{6C0AC8FA-D0B7-4EBD-A09D-FFE0C4061CFC}"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457200" y="273050"/>
            <a:ext cx="3008313" cy="1162050"/>
          </a:xfrm>
        </p:spPr>
        <p:txBody>
          <a:bodyPr anchor="b"/>
          <a:lstStyle>
            <a:lvl1pPr algn="l">
              <a:defRPr sz="2000" b="1"/>
            </a:lvl1pPr>
          </a:lstStyle>
          <a:p>
            <a:r>
              <a:rPr lang="en-US" altLang="ko-KR" smtClean="0"/>
              <a:t>Click to edit Master title style</a:t>
            </a:r>
            <a:endParaRPr lang="ko-KR" altLang="en-US"/>
          </a:p>
        </p:txBody>
      </p:sp>
      <p:sp>
        <p:nvSpPr>
          <p:cNvPr id="3" name="내용 개체 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ko-KR" altLang="en-US"/>
          </a:p>
        </p:txBody>
      </p:sp>
      <p:sp>
        <p:nvSpPr>
          <p:cNvPr id="4" name="텍스트 개체 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ko-KR" smtClean="0"/>
              <a:t>Click to edit Master text styles</a:t>
            </a:r>
          </a:p>
        </p:txBody>
      </p:sp>
      <p:sp>
        <p:nvSpPr>
          <p:cNvPr id="5" name="날짜 개체 틀 4"/>
          <p:cNvSpPr>
            <a:spLocks noGrp="1"/>
          </p:cNvSpPr>
          <p:nvPr>
            <p:ph type="dt" sz="half" idx="10"/>
          </p:nvPr>
        </p:nvSpPr>
        <p:spPr>
          <a:xfrm>
            <a:off x="457200" y="6356350"/>
            <a:ext cx="2133600" cy="365125"/>
          </a:xfrm>
          <a:prstGeom prst="rect">
            <a:avLst/>
          </a:prstGeom>
        </p:spPr>
        <p:txBody>
          <a:bodyPr/>
          <a:lstStyle/>
          <a:p>
            <a:fld id="{761557AC-8F70-43A5-8D15-92386935DADF}" type="datetimeFigureOut">
              <a:rPr lang="en-US" smtClean="0"/>
              <a:pPr/>
              <a:t>8/9/2012</a:t>
            </a:fld>
            <a:endParaRPr lang="en-US"/>
          </a:p>
        </p:txBody>
      </p:sp>
      <p:sp>
        <p:nvSpPr>
          <p:cNvPr id="6" name="바닥글 개체 틀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슬라이드 번호 개체 틀 6"/>
          <p:cNvSpPr>
            <a:spLocks noGrp="1"/>
          </p:cNvSpPr>
          <p:nvPr>
            <p:ph type="sldNum" sz="quarter" idx="12"/>
          </p:nvPr>
        </p:nvSpPr>
        <p:spPr>
          <a:xfrm>
            <a:off x="6553200" y="6356350"/>
            <a:ext cx="2133600" cy="365125"/>
          </a:xfrm>
          <a:prstGeom prst="rect">
            <a:avLst/>
          </a:prstGeom>
        </p:spPr>
        <p:txBody>
          <a:bodyPr/>
          <a:lstStyle/>
          <a:p>
            <a:fld id="{6C0AC8FA-D0B7-4EBD-A09D-FFE0C4061CFC}"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1792288" y="4800600"/>
            <a:ext cx="5486400" cy="566738"/>
          </a:xfrm>
        </p:spPr>
        <p:txBody>
          <a:bodyPr anchor="b"/>
          <a:lstStyle>
            <a:lvl1pPr algn="l">
              <a:defRPr sz="2000" b="1"/>
            </a:lvl1pPr>
          </a:lstStyle>
          <a:p>
            <a:r>
              <a:rPr lang="en-US" altLang="ko-KR" smtClean="0"/>
              <a:t>Click to edit Master title style</a:t>
            </a:r>
            <a:endParaRPr lang="ko-KR" altLang="en-US"/>
          </a:p>
        </p:txBody>
      </p:sp>
      <p:sp>
        <p:nvSpPr>
          <p:cNvPr id="3" name="그림 개체 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smtClean="0"/>
              <a:t>Click icon to add picture</a:t>
            </a:r>
            <a:endParaRPr lang="ko-KR" altLang="en-US"/>
          </a:p>
        </p:txBody>
      </p:sp>
      <p:sp>
        <p:nvSpPr>
          <p:cNvPr id="4" name="텍스트 개체 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ko-KR" smtClean="0"/>
              <a:t>Click to edit Master text styles</a:t>
            </a:r>
          </a:p>
        </p:txBody>
      </p:sp>
      <p:sp>
        <p:nvSpPr>
          <p:cNvPr id="5" name="날짜 개체 틀 4"/>
          <p:cNvSpPr>
            <a:spLocks noGrp="1"/>
          </p:cNvSpPr>
          <p:nvPr>
            <p:ph type="dt" sz="half" idx="10"/>
          </p:nvPr>
        </p:nvSpPr>
        <p:spPr>
          <a:xfrm>
            <a:off x="457200" y="6356350"/>
            <a:ext cx="2133600" cy="365125"/>
          </a:xfrm>
          <a:prstGeom prst="rect">
            <a:avLst/>
          </a:prstGeom>
        </p:spPr>
        <p:txBody>
          <a:bodyPr/>
          <a:lstStyle/>
          <a:p>
            <a:fld id="{761557AC-8F70-43A5-8D15-92386935DADF}" type="datetimeFigureOut">
              <a:rPr lang="en-US" smtClean="0"/>
              <a:pPr/>
              <a:t>8/9/2012</a:t>
            </a:fld>
            <a:endParaRPr lang="en-US"/>
          </a:p>
        </p:txBody>
      </p:sp>
      <p:sp>
        <p:nvSpPr>
          <p:cNvPr id="6" name="바닥글 개체 틀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슬라이드 번호 개체 틀 6"/>
          <p:cNvSpPr>
            <a:spLocks noGrp="1"/>
          </p:cNvSpPr>
          <p:nvPr>
            <p:ph type="sldNum" sz="quarter" idx="12"/>
          </p:nvPr>
        </p:nvSpPr>
        <p:spPr>
          <a:xfrm>
            <a:off x="6553200" y="6356350"/>
            <a:ext cx="2133600" cy="365125"/>
          </a:xfrm>
          <a:prstGeom prst="rect">
            <a:avLst/>
          </a:prstGeom>
        </p:spPr>
        <p:txBody>
          <a:bodyPr/>
          <a:lstStyle/>
          <a:p>
            <a:fld id="{6C0AC8FA-D0B7-4EBD-A09D-FFE0C4061CFC}"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28" name="Picture 4" descr="C:\Documents and Settings\김주현\바탕 화면\020.png"/>
          <p:cNvPicPr>
            <a:picLocks noChangeAspect="1" noChangeArrowheads="1"/>
          </p:cNvPicPr>
          <p:nvPr/>
        </p:nvPicPr>
        <p:blipFill>
          <a:blip r:embed="rId13" cstate="print"/>
          <a:srcRect/>
          <a:stretch>
            <a:fillRect/>
          </a:stretch>
        </p:blipFill>
        <p:spPr bwMode="auto">
          <a:xfrm>
            <a:off x="0" y="0"/>
            <a:ext cx="9144000" cy="6738650"/>
          </a:xfrm>
          <a:prstGeom prst="rect">
            <a:avLst/>
          </a:prstGeom>
          <a:noFill/>
        </p:spPr>
      </p:pic>
      <p:sp>
        <p:nvSpPr>
          <p:cNvPr id="2" name="제목 개체 틀 1"/>
          <p:cNvSpPr>
            <a:spLocks noGrp="1"/>
          </p:cNvSpPr>
          <p:nvPr>
            <p:ph type="title"/>
          </p:nvPr>
        </p:nvSpPr>
        <p:spPr>
          <a:xfrm>
            <a:off x="142844" y="203200"/>
            <a:ext cx="6615130" cy="511156"/>
          </a:xfrm>
          <a:prstGeom prst="rect">
            <a:avLst/>
          </a:prstGeom>
        </p:spPr>
        <p:txBody>
          <a:bodyPr vert="horz" lIns="91440" tIns="45720" rIns="91440" bIns="45720" rtlCol="0" anchor="ctr">
            <a:noAutofit/>
          </a:bodyPr>
          <a:lstStyle/>
          <a:p>
            <a:r>
              <a:rPr lang="ko-KR" altLang="en-US" dirty="0" smtClean="0"/>
              <a:t>마스터 제목 스타일 편집</a:t>
            </a:r>
            <a:endParaRPr lang="ko-KR" altLang="en-US" dirty="0"/>
          </a:p>
        </p:txBody>
      </p:sp>
      <p:sp>
        <p:nvSpPr>
          <p:cNvPr id="3" name="텍스트 개체 틀 2"/>
          <p:cNvSpPr>
            <a:spLocks noGrp="1"/>
          </p:cNvSpPr>
          <p:nvPr>
            <p:ph type="body" idx="1"/>
          </p:nvPr>
        </p:nvSpPr>
        <p:spPr>
          <a:xfrm>
            <a:off x="214282" y="928670"/>
            <a:ext cx="8715436" cy="5357850"/>
          </a:xfrm>
          <a:prstGeom prst="rect">
            <a:avLst/>
          </a:prstGeom>
        </p:spPr>
        <p:txBody>
          <a:bodyPr vert="horz" lIns="91440" tIns="45720" rIns="91440" bIns="45720" rtlCol="0">
            <a:normAutofit/>
          </a:bodyPr>
          <a:lstStyle/>
          <a:p>
            <a:pPr lvl="0"/>
            <a:r>
              <a:rPr lang="ko-KR" altLang="en-US" dirty="0" smtClean="0"/>
              <a:t>마스터 텍스트 스타일을 편집합니다</a:t>
            </a:r>
          </a:p>
          <a:p>
            <a:pPr lvl="1"/>
            <a:r>
              <a:rPr lang="ko-KR" altLang="en-US" dirty="0" smtClean="0"/>
              <a:t>둘째 수준</a:t>
            </a:r>
          </a:p>
          <a:p>
            <a:pPr lvl="2"/>
            <a:r>
              <a:rPr lang="ko-KR" altLang="en-US" dirty="0" smtClean="0"/>
              <a:t>셋째 수준</a:t>
            </a:r>
          </a:p>
          <a:p>
            <a:pPr lvl="3"/>
            <a:r>
              <a:rPr lang="ko-KR" altLang="en-US" dirty="0" smtClean="0"/>
              <a:t>넷째 수준</a:t>
            </a:r>
          </a:p>
          <a:p>
            <a:pPr lvl="4"/>
            <a:r>
              <a:rPr lang="ko-KR" altLang="en-US" dirty="0" smtClean="0"/>
              <a:t>다섯째 수준</a:t>
            </a:r>
            <a:endParaRPr lang="ko-KR" altLang="en-US" dirty="0"/>
          </a:p>
        </p:txBody>
      </p:sp>
      <p:pic>
        <p:nvPicPr>
          <p:cNvPr id="1027" name="Picture 3" descr="C:\Documents and Settings\김주현\바탕 화면\LOGO.png"/>
          <p:cNvPicPr>
            <a:picLocks noChangeAspect="1" noChangeArrowheads="1"/>
          </p:cNvPicPr>
          <p:nvPr/>
        </p:nvPicPr>
        <p:blipFill>
          <a:blip r:embed="rId14" cstate="email"/>
          <a:srcRect/>
          <a:stretch>
            <a:fillRect/>
          </a:stretch>
        </p:blipFill>
        <p:spPr bwMode="auto">
          <a:xfrm>
            <a:off x="142844" y="6357958"/>
            <a:ext cx="1428728" cy="517914"/>
          </a:xfrm>
          <a:prstGeom prst="rect">
            <a:avLst/>
          </a:prstGeom>
          <a:noFill/>
        </p:spPr>
      </p:pic>
      <p:sp>
        <p:nvSpPr>
          <p:cNvPr id="12" name="TextBox 11"/>
          <p:cNvSpPr txBox="1"/>
          <p:nvPr/>
        </p:nvSpPr>
        <p:spPr>
          <a:xfrm>
            <a:off x="1785918" y="6448032"/>
            <a:ext cx="7143800" cy="338554"/>
          </a:xfrm>
          <a:prstGeom prst="rect">
            <a:avLst/>
          </a:prstGeom>
          <a:noFill/>
        </p:spPr>
        <p:txBody>
          <a:bodyPr wrap="square">
            <a:spAutoFit/>
          </a:bodyPr>
          <a:lstStyle/>
          <a:p>
            <a:pPr algn="l">
              <a:defRPr/>
            </a:pPr>
            <a:r>
              <a:rPr lang="en-US" altLang="ko-KR" sz="800" b="0" dirty="0" smtClean="0">
                <a:solidFill>
                  <a:schemeClr val="tx1"/>
                </a:solidFill>
                <a:latin typeface="맑은 고딕" pitchFamily="50" charset="-127"/>
                <a:ea typeface="맑은 고딕" pitchFamily="50" charset="-127"/>
              </a:rPr>
              <a:t>This material is proprietary to </a:t>
            </a:r>
            <a:r>
              <a:rPr lang="en-US" altLang="ko-KR" sz="800" b="0" dirty="0" err="1" smtClean="0">
                <a:solidFill>
                  <a:schemeClr val="tx1"/>
                </a:solidFill>
                <a:latin typeface="맑은 고딕" pitchFamily="50" charset="-127"/>
                <a:ea typeface="맑은 고딕" pitchFamily="50" charset="-127"/>
              </a:rPr>
              <a:t>Nfinity</a:t>
            </a:r>
            <a:r>
              <a:rPr lang="en-US" altLang="ko-KR" sz="800" b="0" dirty="0" smtClean="0">
                <a:solidFill>
                  <a:schemeClr val="tx1"/>
                </a:solidFill>
                <a:latin typeface="맑은 고딕" pitchFamily="50" charset="-127"/>
                <a:ea typeface="맑은 고딕" pitchFamily="50" charset="-127"/>
              </a:rPr>
              <a:t> Games. It contains trade secrets and confidential information which is solely the property of </a:t>
            </a:r>
            <a:r>
              <a:rPr lang="en-US" altLang="ko-KR" sz="800" b="0" dirty="0" err="1" smtClean="0">
                <a:solidFill>
                  <a:schemeClr val="tx1"/>
                </a:solidFill>
                <a:latin typeface="맑은 고딕" pitchFamily="50" charset="-127"/>
                <a:ea typeface="맑은 고딕" pitchFamily="50" charset="-127"/>
              </a:rPr>
              <a:t>Nfinity</a:t>
            </a:r>
            <a:r>
              <a:rPr lang="en-US" altLang="ko-KR" sz="800" b="0" dirty="0" smtClean="0">
                <a:solidFill>
                  <a:schemeClr val="tx1"/>
                </a:solidFill>
                <a:latin typeface="맑은 고딕" pitchFamily="50" charset="-127"/>
                <a:ea typeface="맑은 고딕" pitchFamily="50" charset="-127"/>
              </a:rPr>
              <a:t> Games. </a:t>
            </a:r>
          </a:p>
          <a:p>
            <a:pPr algn="l">
              <a:defRPr/>
            </a:pPr>
            <a:r>
              <a:rPr lang="en-US" altLang="ko-KR" sz="800" b="0" dirty="0" smtClean="0">
                <a:solidFill>
                  <a:schemeClr val="tx1"/>
                </a:solidFill>
                <a:latin typeface="맑은 고딕" pitchFamily="50" charset="-127"/>
                <a:ea typeface="맑은 고딕" pitchFamily="50" charset="-127"/>
              </a:rPr>
              <a:t>This material shall not be used, reproduced, copied, disclosed, transmitted, in whole or in part, without the express consent of </a:t>
            </a:r>
            <a:r>
              <a:rPr lang="en-US" altLang="ko-KR" sz="800" b="0" dirty="0" err="1" smtClean="0">
                <a:solidFill>
                  <a:schemeClr val="tx1"/>
                </a:solidFill>
                <a:latin typeface="맑은 고딕" pitchFamily="50" charset="-127"/>
                <a:ea typeface="맑은 고딕" pitchFamily="50" charset="-127"/>
              </a:rPr>
              <a:t>Nfinity</a:t>
            </a:r>
            <a:r>
              <a:rPr lang="en-US" altLang="ko-KR" sz="800" b="0" dirty="0" smtClean="0">
                <a:solidFill>
                  <a:schemeClr val="tx1"/>
                </a:solidFill>
                <a:latin typeface="맑은 고딕" pitchFamily="50" charset="-127"/>
                <a:ea typeface="맑은 고딕" pitchFamily="50" charset="-127"/>
              </a:rPr>
              <a:t> Games.</a:t>
            </a:r>
            <a:endParaRPr lang="ko-KR" altLang="en-US" sz="800" b="0" dirty="0">
              <a:solidFill>
                <a:schemeClr val="tx1"/>
              </a:solidFill>
              <a:latin typeface="맑은 고딕" pitchFamily="50" charset="-127"/>
              <a:ea typeface="맑은 고딕" pitchFamily="50" charset="-127"/>
            </a:endParaRPr>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1" hangingPunct="1">
        <a:spcBef>
          <a:spcPct val="0"/>
        </a:spcBef>
        <a:buNone/>
        <a:defRPr sz="3000" kern="1200">
          <a:solidFill>
            <a:schemeClr val="bg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www.youtube.com/watch?v=QAW0jRLJ9HE"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en.wikipedia.org/wiki/Gamespy" TargetMode="External"/><Relationship Id="rId2" Type="http://schemas.openxmlformats.org/officeDocument/2006/relationships/hyperlink" Target="http://en.wikipedia.org/wiki/Hamachi_(software)"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clan.intl.garena.com/clan/"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clan.intl.garena.com/clan/profile/Lycanthrope/"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Nfinity Games</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endParaRPr lang="tr-TR" dirty="0" smtClean="0">
              <a:latin typeface="Calibri" pitchFamily="34" charset="0"/>
              <a:cs typeface="Calibri" pitchFamily="34" charset="0"/>
            </a:endParaRPr>
          </a:p>
          <a:p>
            <a:pPr marL="0" indent="0">
              <a:buNone/>
            </a:pPr>
            <a:endParaRPr lang="tr-TR" dirty="0" smtClean="0">
              <a:latin typeface="Calibri" pitchFamily="34" charset="0"/>
              <a:cs typeface="Calibri" pitchFamily="34" charset="0"/>
            </a:endParaRPr>
          </a:p>
          <a:p>
            <a:pPr marL="0" indent="0">
              <a:buNone/>
            </a:pPr>
            <a:endParaRPr lang="tr-TR" dirty="0">
              <a:latin typeface="Calibri" pitchFamily="34" charset="0"/>
              <a:cs typeface="Calibri" pitchFamily="34" charset="0"/>
            </a:endParaRPr>
          </a:p>
          <a:p>
            <a:pPr marL="0" indent="0">
              <a:buNone/>
            </a:pPr>
            <a:endParaRPr lang="tr-TR" dirty="0" smtClean="0">
              <a:latin typeface="Calibri" pitchFamily="34" charset="0"/>
              <a:cs typeface="Calibri" pitchFamily="34" charset="0"/>
            </a:endParaRPr>
          </a:p>
          <a:p>
            <a:pPr marL="0" indent="0">
              <a:buNone/>
            </a:pPr>
            <a:r>
              <a:rPr lang="tr-TR" sz="5200" b="1" dirty="0" smtClean="0">
                <a:latin typeface="Calibri" pitchFamily="34" charset="0"/>
                <a:cs typeface="Calibri" pitchFamily="34" charset="0"/>
              </a:rPr>
              <a:t>Nfinity Games</a:t>
            </a:r>
          </a:p>
          <a:p>
            <a:pPr marL="0" indent="0">
              <a:buNone/>
            </a:pPr>
            <a:r>
              <a:rPr lang="tr-TR" sz="5200" b="1" dirty="0" smtClean="0">
                <a:latin typeface="Calibri" pitchFamily="34" charset="0"/>
                <a:cs typeface="Calibri" pitchFamily="34" charset="0"/>
              </a:rPr>
              <a:t>Portal</a:t>
            </a:r>
          </a:p>
          <a:p>
            <a:pPr marL="0" indent="0">
              <a:buNone/>
            </a:pPr>
            <a:r>
              <a:rPr lang="tr-TR" sz="5200" b="1" dirty="0" smtClean="0">
                <a:latin typeface="Calibri" pitchFamily="34" charset="0"/>
                <a:cs typeface="Calibri" pitchFamily="34" charset="0"/>
              </a:rPr>
              <a:t>Garena &amp; Game Messenger</a:t>
            </a:r>
          </a:p>
          <a:p>
            <a:pPr marL="0" indent="0">
              <a:buNone/>
            </a:pPr>
            <a:r>
              <a:rPr lang="tr-TR" sz="5200" b="1" dirty="0" smtClean="0">
                <a:solidFill>
                  <a:schemeClr val="bg1">
                    <a:lumMod val="65000"/>
                  </a:schemeClr>
                </a:solidFill>
                <a:latin typeface="Calibri" pitchFamily="34" charset="0"/>
                <a:cs typeface="Calibri" pitchFamily="34" charset="0"/>
              </a:rPr>
              <a:t>(August 09th 2012)</a:t>
            </a:r>
            <a:endParaRPr lang="tr-TR" sz="5200" b="1" dirty="0" smtClean="0">
              <a:solidFill>
                <a:schemeClr val="bg1">
                  <a:lumMod val="65000"/>
                </a:schemeClr>
              </a:solidFill>
              <a:latin typeface="Calibri" pitchFamily="34" charset="0"/>
              <a:cs typeface="Calibri" pitchFamily="34" charset="0"/>
            </a:endParaRPr>
          </a:p>
          <a:p>
            <a:pPr marL="0" indent="0">
              <a:buNone/>
            </a:pPr>
            <a:endParaRPr lang="tr-TR" sz="5200" b="1" dirty="0" smtClean="0">
              <a:latin typeface="Calibri" pitchFamily="34" charset="0"/>
              <a:cs typeface="Calibri" pitchFamily="34" charset="0"/>
            </a:endParaRPr>
          </a:p>
        </p:txBody>
      </p:sp>
    </p:spTree>
    <p:extLst>
      <p:ext uri="{BB962C8B-B14F-4D97-AF65-F5344CB8AC3E}">
        <p14:creationId xmlns:p14="http://schemas.microsoft.com/office/powerpoint/2010/main" val="302414702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2.2.2 Region Settings</a:t>
            </a:r>
            <a:endParaRPr lang="en-US" dirty="0"/>
          </a:p>
        </p:txBody>
      </p:sp>
      <p:sp>
        <p:nvSpPr>
          <p:cNvPr id="5" name="TextBox 4"/>
          <p:cNvSpPr txBox="1"/>
          <p:nvPr/>
        </p:nvSpPr>
        <p:spPr>
          <a:xfrm>
            <a:off x="6172200" y="990600"/>
            <a:ext cx="2667000" cy="1477328"/>
          </a:xfrm>
          <a:prstGeom prst="rect">
            <a:avLst/>
          </a:prstGeom>
          <a:noFill/>
        </p:spPr>
        <p:txBody>
          <a:bodyPr wrap="square" rtlCol="0">
            <a:spAutoFit/>
          </a:bodyPr>
          <a:lstStyle/>
          <a:p>
            <a:pPr marL="342900" indent="-342900">
              <a:buFont typeface="+mj-lt"/>
              <a:buAutoNum type="arabicPeriod"/>
            </a:pPr>
            <a:r>
              <a:rPr lang="tr-TR" dirty="0" smtClean="0">
                <a:latin typeface="Calibri" pitchFamily="34" charset="0"/>
                <a:cs typeface="Calibri" pitchFamily="34" charset="0"/>
              </a:rPr>
              <a:t>Region Settings</a:t>
            </a:r>
          </a:p>
          <a:p>
            <a:pPr marL="285750" indent="-285750">
              <a:buFont typeface="Arial" pitchFamily="34" charset="0"/>
              <a:buChar char="•"/>
            </a:pPr>
            <a:r>
              <a:rPr lang="tr-TR" dirty="0" smtClean="0">
                <a:latin typeface="Calibri" pitchFamily="34" charset="0"/>
                <a:cs typeface="Calibri" pitchFamily="34" charset="0"/>
              </a:rPr>
              <a:t>Language Settings</a:t>
            </a:r>
          </a:p>
          <a:p>
            <a:pPr marL="285750" indent="-285750">
              <a:buFont typeface="Arial" pitchFamily="34" charset="0"/>
              <a:buChar char="•"/>
            </a:pPr>
            <a:r>
              <a:rPr lang="tr-TR" dirty="0" smtClean="0">
                <a:latin typeface="Calibri" pitchFamily="34" charset="0"/>
                <a:cs typeface="Calibri" pitchFamily="34" charset="0"/>
              </a:rPr>
              <a:t>Region Settings</a:t>
            </a:r>
          </a:p>
          <a:p>
            <a:pPr marL="285750" indent="-285750">
              <a:buFont typeface="Arial" pitchFamily="34" charset="0"/>
              <a:buChar char="•"/>
            </a:pPr>
            <a:r>
              <a:rPr lang="tr-TR" dirty="0" smtClean="0">
                <a:latin typeface="Calibri" pitchFamily="34" charset="0"/>
                <a:cs typeface="Calibri" pitchFamily="34" charset="0"/>
              </a:rPr>
              <a:t>Auto IP detection</a:t>
            </a:r>
          </a:p>
          <a:p>
            <a:endParaRPr lang="en-US" dirty="0">
              <a:latin typeface="Calibri" pitchFamily="34" charset="0"/>
              <a:cs typeface="Calibri" pitchFamily="34" charset="0"/>
            </a:endParaRP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990600"/>
            <a:ext cx="4752975" cy="3933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1600200" y="1295400"/>
            <a:ext cx="3276600" cy="3629025"/>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7" name="TextBox 6"/>
          <p:cNvSpPr txBox="1"/>
          <p:nvPr/>
        </p:nvSpPr>
        <p:spPr>
          <a:xfrm>
            <a:off x="1590675" y="4585871"/>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1</a:t>
            </a:r>
            <a:endParaRPr lang="en-US" sz="1600" b="1" dirty="0">
              <a:solidFill>
                <a:schemeClr val="bg1"/>
              </a:solidFill>
              <a:latin typeface="Calibri" pitchFamily="34" charset="0"/>
              <a:cs typeface="Calibri" pitchFamily="34" charset="0"/>
            </a:endParaRPr>
          </a:p>
        </p:txBody>
      </p:sp>
    </p:spTree>
    <p:extLst>
      <p:ext uri="{BB962C8B-B14F-4D97-AF65-F5344CB8AC3E}">
        <p14:creationId xmlns:p14="http://schemas.microsoft.com/office/powerpoint/2010/main" val="12601316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2.2.3 Chatting Settings</a:t>
            </a:r>
            <a:endParaRPr lang="en-US" dirty="0"/>
          </a:p>
        </p:txBody>
      </p:sp>
      <p:sp>
        <p:nvSpPr>
          <p:cNvPr id="5" name="TextBox 4"/>
          <p:cNvSpPr txBox="1"/>
          <p:nvPr/>
        </p:nvSpPr>
        <p:spPr>
          <a:xfrm>
            <a:off x="6172200" y="990600"/>
            <a:ext cx="2667000" cy="2308324"/>
          </a:xfrm>
          <a:prstGeom prst="rect">
            <a:avLst/>
          </a:prstGeom>
          <a:noFill/>
        </p:spPr>
        <p:txBody>
          <a:bodyPr wrap="square" rtlCol="0">
            <a:spAutoFit/>
          </a:bodyPr>
          <a:lstStyle/>
          <a:p>
            <a:pPr marL="342900" indent="-342900">
              <a:buFont typeface="+mj-lt"/>
              <a:buAutoNum type="arabicPeriod"/>
            </a:pPr>
            <a:r>
              <a:rPr lang="tr-TR" dirty="0" smtClean="0">
                <a:latin typeface="Calibri" pitchFamily="34" charset="0"/>
                <a:cs typeface="Calibri" pitchFamily="34" charset="0"/>
              </a:rPr>
              <a:t>Chatting Settings</a:t>
            </a:r>
          </a:p>
          <a:p>
            <a:pPr marL="342900" indent="-342900">
              <a:buFont typeface="Arial" pitchFamily="34" charset="0"/>
              <a:buChar char="•"/>
            </a:pPr>
            <a:r>
              <a:rPr lang="tr-TR" dirty="0" smtClean="0">
                <a:latin typeface="Calibri" pitchFamily="34" charset="0"/>
                <a:cs typeface="Calibri" pitchFamily="34" charset="0"/>
              </a:rPr>
              <a:t>Message History</a:t>
            </a:r>
          </a:p>
          <a:p>
            <a:pPr marL="342900" indent="-342900">
              <a:buFont typeface="Arial" pitchFamily="34" charset="0"/>
              <a:buChar char="•"/>
            </a:pPr>
            <a:r>
              <a:rPr lang="tr-TR" dirty="0" smtClean="0">
                <a:latin typeface="Calibri" pitchFamily="34" charset="0"/>
                <a:cs typeface="Calibri" pitchFamily="34" charset="0"/>
              </a:rPr>
              <a:t>Stranger’s message</a:t>
            </a:r>
          </a:p>
          <a:p>
            <a:pPr marL="342900" indent="-342900">
              <a:buFont typeface="Arial" pitchFamily="34" charset="0"/>
              <a:buChar char="•"/>
            </a:pPr>
            <a:r>
              <a:rPr lang="tr-TR" dirty="0" smtClean="0">
                <a:latin typeface="Calibri" pitchFamily="34" charset="0"/>
                <a:cs typeface="Calibri" pitchFamily="34" charset="0"/>
              </a:rPr>
              <a:t>Sound Settings</a:t>
            </a:r>
          </a:p>
          <a:p>
            <a:pPr marL="342900" indent="-342900">
              <a:buFont typeface="Arial" pitchFamily="34" charset="0"/>
              <a:buChar char="•"/>
            </a:pPr>
            <a:r>
              <a:rPr lang="tr-TR" dirty="0" smtClean="0">
                <a:latin typeface="Calibri" pitchFamily="34" charset="0"/>
                <a:cs typeface="Calibri" pitchFamily="34" charset="0"/>
              </a:rPr>
              <a:t>Nudge Settings</a:t>
            </a:r>
          </a:p>
          <a:p>
            <a:pPr marL="342900" indent="-342900">
              <a:buFont typeface="Arial" pitchFamily="34" charset="0"/>
              <a:buChar char="•"/>
            </a:pPr>
            <a:r>
              <a:rPr lang="tr-TR" dirty="0" smtClean="0">
                <a:latin typeface="Calibri" pitchFamily="34" charset="0"/>
                <a:cs typeface="Calibri" pitchFamily="34" charset="0"/>
              </a:rPr>
              <a:t>Voice Settings</a:t>
            </a:r>
          </a:p>
          <a:p>
            <a:pPr marL="342900" indent="-342900">
              <a:buFont typeface="+mj-lt"/>
              <a:buAutoNum type="arabicPeriod"/>
            </a:pPr>
            <a:endParaRPr lang="tr-TR" dirty="0" smtClean="0">
              <a:latin typeface="Calibri" pitchFamily="34" charset="0"/>
              <a:cs typeface="Calibri" pitchFamily="34" charset="0"/>
            </a:endParaRPr>
          </a:p>
          <a:p>
            <a:endParaRPr lang="en-US" dirty="0">
              <a:latin typeface="Calibri" pitchFamily="34" charset="0"/>
              <a:cs typeface="Calibri" pitchFamily="34" charset="0"/>
            </a:endParaRPr>
          </a:p>
        </p:txBody>
      </p:sp>
      <p:pic>
        <p:nvPicPr>
          <p:cNvPr id="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990600"/>
            <a:ext cx="4724400" cy="396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1600200" y="1295400"/>
            <a:ext cx="3429000" cy="3657600"/>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8" name="TextBox 7"/>
          <p:cNvSpPr txBox="1"/>
          <p:nvPr/>
        </p:nvSpPr>
        <p:spPr>
          <a:xfrm>
            <a:off x="4800600" y="1304925"/>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1</a:t>
            </a:r>
            <a:endParaRPr lang="en-US" sz="1600" b="1" dirty="0">
              <a:solidFill>
                <a:schemeClr val="bg1"/>
              </a:solidFill>
              <a:latin typeface="Calibri" pitchFamily="34" charset="0"/>
              <a:cs typeface="Calibri" pitchFamily="34" charset="0"/>
            </a:endParaRPr>
          </a:p>
        </p:txBody>
      </p:sp>
    </p:spTree>
    <p:extLst>
      <p:ext uri="{BB962C8B-B14F-4D97-AF65-F5344CB8AC3E}">
        <p14:creationId xmlns:p14="http://schemas.microsoft.com/office/powerpoint/2010/main" val="126013167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2.2.4 Keyboard Settings</a:t>
            </a:r>
            <a:endParaRPr lang="en-US" dirty="0"/>
          </a:p>
        </p:txBody>
      </p:sp>
      <p:sp>
        <p:nvSpPr>
          <p:cNvPr id="5" name="TextBox 4"/>
          <p:cNvSpPr txBox="1"/>
          <p:nvPr/>
        </p:nvSpPr>
        <p:spPr>
          <a:xfrm>
            <a:off x="6172200" y="990600"/>
            <a:ext cx="2667000" cy="923330"/>
          </a:xfrm>
          <a:prstGeom prst="rect">
            <a:avLst/>
          </a:prstGeom>
          <a:noFill/>
        </p:spPr>
        <p:txBody>
          <a:bodyPr wrap="square" rtlCol="0">
            <a:spAutoFit/>
          </a:bodyPr>
          <a:lstStyle/>
          <a:p>
            <a:pPr marL="342900" indent="-342900">
              <a:buFont typeface="+mj-lt"/>
              <a:buAutoNum type="arabicPeriod"/>
            </a:pPr>
            <a:r>
              <a:rPr lang="tr-TR" dirty="0" smtClean="0">
                <a:latin typeface="Calibri" pitchFamily="34" charset="0"/>
                <a:cs typeface="Calibri" pitchFamily="34" charset="0"/>
              </a:rPr>
              <a:t>Keyboard Settings</a:t>
            </a:r>
          </a:p>
          <a:p>
            <a:pPr marL="342900" indent="-342900">
              <a:buFont typeface="Arial" pitchFamily="34" charset="0"/>
              <a:buChar char="•"/>
            </a:pPr>
            <a:r>
              <a:rPr lang="tr-TR" dirty="0" smtClean="0">
                <a:latin typeface="Calibri" pitchFamily="34" charset="0"/>
                <a:cs typeface="Calibri" pitchFamily="34" charset="0"/>
              </a:rPr>
              <a:t>Screen Capture Function</a:t>
            </a:r>
            <a:endParaRPr lang="en-US" dirty="0">
              <a:latin typeface="Calibri" pitchFamily="34" charset="0"/>
              <a:cs typeface="Calibri" pitchFamily="34" charset="0"/>
            </a:endParaRPr>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990600"/>
            <a:ext cx="4752975" cy="3971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1600200" y="1219200"/>
            <a:ext cx="3352800" cy="3657600"/>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7" name="TextBox 6"/>
          <p:cNvSpPr txBox="1"/>
          <p:nvPr/>
        </p:nvSpPr>
        <p:spPr>
          <a:xfrm>
            <a:off x="4724400" y="1219200"/>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1</a:t>
            </a:r>
            <a:endParaRPr lang="en-US" sz="1600" b="1" dirty="0">
              <a:solidFill>
                <a:schemeClr val="bg1"/>
              </a:solidFill>
              <a:latin typeface="Calibri" pitchFamily="34" charset="0"/>
              <a:cs typeface="Calibri" pitchFamily="34" charset="0"/>
            </a:endParaRPr>
          </a:p>
        </p:txBody>
      </p:sp>
    </p:spTree>
    <p:extLst>
      <p:ext uri="{BB962C8B-B14F-4D97-AF65-F5344CB8AC3E}">
        <p14:creationId xmlns:p14="http://schemas.microsoft.com/office/powerpoint/2010/main" val="126013167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2.2.5 Themes Settings</a:t>
            </a:r>
            <a:endParaRPr lang="en-US" dirty="0"/>
          </a:p>
        </p:txBody>
      </p:sp>
      <p:sp>
        <p:nvSpPr>
          <p:cNvPr id="5" name="TextBox 4"/>
          <p:cNvSpPr txBox="1"/>
          <p:nvPr/>
        </p:nvSpPr>
        <p:spPr>
          <a:xfrm>
            <a:off x="6172200" y="990600"/>
            <a:ext cx="2667000" cy="1477328"/>
          </a:xfrm>
          <a:prstGeom prst="rect">
            <a:avLst/>
          </a:prstGeom>
          <a:noFill/>
        </p:spPr>
        <p:txBody>
          <a:bodyPr wrap="square" rtlCol="0">
            <a:spAutoFit/>
          </a:bodyPr>
          <a:lstStyle/>
          <a:p>
            <a:pPr marL="342900" indent="-342900">
              <a:buFont typeface="+mj-lt"/>
              <a:buAutoNum type="arabicPeriod"/>
            </a:pPr>
            <a:r>
              <a:rPr lang="tr-TR" dirty="0" smtClean="0">
                <a:latin typeface="Calibri" pitchFamily="34" charset="0"/>
                <a:cs typeface="Calibri" pitchFamily="34" charset="0"/>
              </a:rPr>
              <a:t>Theme Settings</a:t>
            </a:r>
          </a:p>
          <a:p>
            <a:pPr marL="342900" indent="-342900">
              <a:buFont typeface="Arial" pitchFamily="34" charset="0"/>
              <a:buChar char="•"/>
            </a:pPr>
            <a:r>
              <a:rPr lang="tr-TR" dirty="0" smtClean="0">
                <a:latin typeface="Calibri" pitchFamily="34" charset="0"/>
                <a:cs typeface="Calibri" pitchFamily="34" charset="0"/>
              </a:rPr>
              <a:t>Selectable themes</a:t>
            </a:r>
          </a:p>
          <a:p>
            <a:pPr marL="342900" indent="-342900">
              <a:buFont typeface="Arial" pitchFamily="34" charset="0"/>
              <a:buChar char="•"/>
            </a:pPr>
            <a:r>
              <a:rPr lang="tr-TR" dirty="0" smtClean="0">
                <a:latin typeface="Calibri" pitchFamily="34" charset="0"/>
                <a:cs typeface="Calibri" pitchFamily="34" charset="0"/>
              </a:rPr>
              <a:t>Downloadable themes</a:t>
            </a:r>
          </a:p>
          <a:p>
            <a:pPr marL="342900" indent="-342900">
              <a:buFont typeface="+mj-lt"/>
              <a:buAutoNum type="arabicPeriod"/>
            </a:pPr>
            <a:endParaRPr lang="tr-TR" dirty="0" smtClean="0">
              <a:latin typeface="Calibri" pitchFamily="34" charset="0"/>
              <a:cs typeface="Calibri" pitchFamily="34" charset="0"/>
            </a:endParaRPr>
          </a:p>
          <a:p>
            <a:endParaRPr lang="en-US" dirty="0">
              <a:latin typeface="Calibri" pitchFamily="34" charset="0"/>
              <a:cs typeface="Calibri" pitchFamily="34" charset="0"/>
            </a:endParaRPr>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990600"/>
            <a:ext cx="4705350" cy="3943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1447800" y="1219200"/>
            <a:ext cx="3409950" cy="3714750"/>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7" name="TextBox 6"/>
          <p:cNvSpPr txBox="1"/>
          <p:nvPr/>
        </p:nvSpPr>
        <p:spPr>
          <a:xfrm>
            <a:off x="4629150" y="1219200"/>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1</a:t>
            </a:r>
            <a:endParaRPr lang="en-US" sz="1600" b="1" dirty="0">
              <a:solidFill>
                <a:schemeClr val="bg1"/>
              </a:solidFill>
              <a:latin typeface="Calibri" pitchFamily="34" charset="0"/>
              <a:cs typeface="Calibri" pitchFamily="34" charset="0"/>
            </a:endParaRPr>
          </a:p>
        </p:txBody>
      </p:sp>
    </p:spTree>
    <p:extLst>
      <p:ext uri="{BB962C8B-B14F-4D97-AF65-F5344CB8AC3E}">
        <p14:creationId xmlns:p14="http://schemas.microsoft.com/office/powerpoint/2010/main" val="307810047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2.2.6 Link Accounts Settings</a:t>
            </a:r>
            <a:endParaRPr lang="en-US" dirty="0"/>
          </a:p>
        </p:txBody>
      </p:sp>
      <p:sp>
        <p:nvSpPr>
          <p:cNvPr id="5" name="TextBox 4"/>
          <p:cNvSpPr txBox="1"/>
          <p:nvPr/>
        </p:nvSpPr>
        <p:spPr>
          <a:xfrm>
            <a:off x="5638800" y="990600"/>
            <a:ext cx="2667000" cy="1200329"/>
          </a:xfrm>
          <a:prstGeom prst="rect">
            <a:avLst/>
          </a:prstGeom>
          <a:noFill/>
        </p:spPr>
        <p:txBody>
          <a:bodyPr wrap="square" rtlCol="0">
            <a:spAutoFit/>
          </a:bodyPr>
          <a:lstStyle/>
          <a:p>
            <a:pPr marL="342900" indent="-342900">
              <a:buFont typeface="+mj-lt"/>
              <a:buAutoNum type="arabicPeriod"/>
            </a:pPr>
            <a:r>
              <a:rPr lang="tr-TR" dirty="0" smtClean="0">
                <a:latin typeface="Calibri" pitchFamily="34" charset="0"/>
                <a:cs typeface="Calibri" pitchFamily="34" charset="0"/>
              </a:rPr>
              <a:t>Link to Facebook Account Function</a:t>
            </a:r>
          </a:p>
          <a:p>
            <a:pPr marL="342900" indent="-342900">
              <a:buFont typeface="+mj-lt"/>
              <a:buAutoNum type="arabicPeriod"/>
            </a:pPr>
            <a:endParaRPr lang="tr-TR" dirty="0" smtClean="0">
              <a:latin typeface="Calibri" pitchFamily="34" charset="0"/>
              <a:cs typeface="Calibri" pitchFamily="34" charset="0"/>
            </a:endParaRPr>
          </a:p>
          <a:p>
            <a:endParaRPr lang="en-US" dirty="0">
              <a:latin typeface="Calibri" pitchFamily="34" charset="0"/>
              <a:cs typeface="Calibri" pitchFamily="34" charset="0"/>
            </a:endParaRPr>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990600"/>
            <a:ext cx="4686300" cy="3905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1524000" y="1219200"/>
            <a:ext cx="3390900" cy="3676650"/>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7" name="TextBox 6"/>
          <p:cNvSpPr txBox="1"/>
          <p:nvPr/>
        </p:nvSpPr>
        <p:spPr>
          <a:xfrm>
            <a:off x="4686300" y="1219200"/>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1</a:t>
            </a:r>
            <a:endParaRPr lang="en-US" sz="1600" b="1" dirty="0">
              <a:solidFill>
                <a:schemeClr val="bg1"/>
              </a:solidFill>
              <a:latin typeface="Calibri" pitchFamily="34" charset="0"/>
              <a:cs typeface="Calibri" pitchFamily="34" charset="0"/>
            </a:endParaRPr>
          </a:p>
        </p:txBody>
      </p:sp>
    </p:spTree>
    <p:extLst>
      <p:ext uri="{BB962C8B-B14F-4D97-AF65-F5344CB8AC3E}">
        <p14:creationId xmlns:p14="http://schemas.microsoft.com/office/powerpoint/2010/main" val="307810047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2.3. LAN Function</a:t>
            </a:r>
            <a:endParaRPr lang="en-US" dirty="0"/>
          </a:p>
        </p:txBody>
      </p:sp>
      <p:sp>
        <p:nvSpPr>
          <p:cNvPr id="3" name="Rectangle 2"/>
          <p:cNvSpPr/>
          <p:nvPr/>
        </p:nvSpPr>
        <p:spPr>
          <a:xfrm>
            <a:off x="3352800" y="1314450"/>
            <a:ext cx="1524000" cy="7620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tr-TR" dirty="0" smtClean="0"/>
              <a:t>Game List</a:t>
            </a:r>
            <a:endParaRPr lang="en-US" dirty="0"/>
          </a:p>
        </p:txBody>
      </p:sp>
      <p:sp>
        <p:nvSpPr>
          <p:cNvPr id="18" name="Rectangle 17"/>
          <p:cNvSpPr/>
          <p:nvPr/>
        </p:nvSpPr>
        <p:spPr>
          <a:xfrm>
            <a:off x="4876800" y="2505075"/>
            <a:ext cx="1066800" cy="4572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tr-TR" dirty="0" smtClean="0"/>
              <a:t>Game C</a:t>
            </a:r>
            <a:endParaRPr lang="en-US" dirty="0"/>
          </a:p>
        </p:txBody>
      </p:sp>
      <p:sp>
        <p:nvSpPr>
          <p:cNvPr id="19" name="Rectangle 18"/>
          <p:cNvSpPr/>
          <p:nvPr/>
        </p:nvSpPr>
        <p:spPr>
          <a:xfrm>
            <a:off x="3648075" y="2505075"/>
            <a:ext cx="1066800" cy="4572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tr-TR" dirty="0" smtClean="0"/>
              <a:t>Game B</a:t>
            </a:r>
            <a:endParaRPr lang="en-US" dirty="0"/>
          </a:p>
        </p:txBody>
      </p:sp>
      <p:sp>
        <p:nvSpPr>
          <p:cNvPr id="20" name="Rectangle 19"/>
          <p:cNvSpPr/>
          <p:nvPr/>
        </p:nvSpPr>
        <p:spPr>
          <a:xfrm>
            <a:off x="2438400" y="2514600"/>
            <a:ext cx="1066800" cy="4572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tr-TR" dirty="0" smtClean="0"/>
              <a:t>Game A</a:t>
            </a:r>
            <a:endParaRPr lang="en-US" dirty="0"/>
          </a:p>
        </p:txBody>
      </p:sp>
      <p:sp>
        <p:nvSpPr>
          <p:cNvPr id="21" name="Rectangle 20"/>
          <p:cNvSpPr/>
          <p:nvPr/>
        </p:nvSpPr>
        <p:spPr>
          <a:xfrm>
            <a:off x="2043112" y="3505200"/>
            <a:ext cx="342900" cy="3048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tr-TR" dirty="0" smtClean="0"/>
              <a:t>1</a:t>
            </a:r>
            <a:endParaRPr lang="en-US" dirty="0"/>
          </a:p>
        </p:txBody>
      </p:sp>
      <p:sp>
        <p:nvSpPr>
          <p:cNvPr id="24" name="Rectangle 23"/>
          <p:cNvSpPr/>
          <p:nvPr/>
        </p:nvSpPr>
        <p:spPr>
          <a:xfrm>
            <a:off x="2609850" y="3505200"/>
            <a:ext cx="342900" cy="3048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tr-TR" dirty="0" smtClean="0"/>
              <a:t>2</a:t>
            </a:r>
            <a:endParaRPr lang="en-US" dirty="0"/>
          </a:p>
        </p:txBody>
      </p:sp>
      <p:sp>
        <p:nvSpPr>
          <p:cNvPr id="25" name="Rectangle 24"/>
          <p:cNvSpPr/>
          <p:nvPr/>
        </p:nvSpPr>
        <p:spPr>
          <a:xfrm>
            <a:off x="3209925" y="3505200"/>
            <a:ext cx="342900" cy="3048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tr-TR" dirty="0"/>
              <a:t>3</a:t>
            </a:r>
            <a:endParaRPr lang="en-US" dirty="0"/>
          </a:p>
        </p:txBody>
      </p:sp>
      <p:sp>
        <p:nvSpPr>
          <p:cNvPr id="26" name="Rectangle 25"/>
          <p:cNvSpPr/>
          <p:nvPr/>
        </p:nvSpPr>
        <p:spPr>
          <a:xfrm>
            <a:off x="2324100" y="4724400"/>
            <a:ext cx="876300" cy="1447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tr-TR" sz="1400" dirty="0" smtClean="0">
                <a:latin typeface="Calibri" pitchFamily="34" charset="0"/>
                <a:cs typeface="Calibri" pitchFamily="34" charset="0"/>
              </a:rPr>
              <a:t>User List</a:t>
            </a:r>
          </a:p>
          <a:p>
            <a:pPr algn="ctr"/>
            <a:r>
              <a:rPr lang="tr-TR" sz="1400" dirty="0" smtClean="0">
                <a:latin typeface="Calibri" pitchFamily="34" charset="0"/>
                <a:cs typeface="Calibri" pitchFamily="34" charset="0"/>
              </a:rPr>
              <a:t>A</a:t>
            </a:r>
          </a:p>
          <a:p>
            <a:pPr algn="ctr"/>
            <a:r>
              <a:rPr lang="tr-TR" sz="1400" dirty="0" smtClean="0">
                <a:latin typeface="Calibri" pitchFamily="34" charset="0"/>
                <a:cs typeface="Calibri" pitchFamily="34" charset="0"/>
              </a:rPr>
              <a:t>B</a:t>
            </a:r>
          </a:p>
          <a:p>
            <a:pPr algn="ctr"/>
            <a:r>
              <a:rPr lang="tr-TR" sz="1400" dirty="0" smtClean="0">
                <a:latin typeface="Calibri" pitchFamily="34" charset="0"/>
                <a:cs typeface="Calibri" pitchFamily="34" charset="0"/>
              </a:rPr>
              <a:t>C</a:t>
            </a:r>
          </a:p>
          <a:p>
            <a:pPr algn="ctr"/>
            <a:r>
              <a:rPr lang="tr-TR" sz="1400" dirty="0" smtClean="0">
                <a:latin typeface="Calibri" pitchFamily="34" charset="0"/>
                <a:cs typeface="Calibri" pitchFamily="34" charset="0"/>
              </a:rPr>
              <a:t>D</a:t>
            </a:r>
          </a:p>
          <a:p>
            <a:pPr algn="ctr"/>
            <a:r>
              <a:rPr lang="tr-TR" sz="1400" dirty="0" smtClean="0">
                <a:latin typeface="Calibri" pitchFamily="34" charset="0"/>
                <a:cs typeface="Calibri" pitchFamily="34" charset="0"/>
              </a:rPr>
              <a:t>E</a:t>
            </a:r>
          </a:p>
          <a:p>
            <a:pPr algn="ctr"/>
            <a:endParaRPr lang="en-US" sz="1400" dirty="0">
              <a:latin typeface="Calibri" pitchFamily="34" charset="0"/>
              <a:cs typeface="Calibri" pitchFamily="34" charset="0"/>
            </a:endParaRPr>
          </a:p>
        </p:txBody>
      </p:sp>
      <p:sp>
        <p:nvSpPr>
          <p:cNvPr id="4" name="Oval 3"/>
          <p:cNvSpPr/>
          <p:nvPr/>
        </p:nvSpPr>
        <p:spPr>
          <a:xfrm>
            <a:off x="295275" y="1238250"/>
            <a:ext cx="114300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smtClean="0"/>
              <a:t>USER</a:t>
            </a:r>
            <a:endParaRPr lang="en-US" dirty="0"/>
          </a:p>
        </p:txBody>
      </p:sp>
      <p:cxnSp>
        <p:nvCxnSpPr>
          <p:cNvPr id="7" name="Straight Arrow Connector 6"/>
          <p:cNvCxnSpPr>
            <a:stCxn id="4" idx="6"/>
            <a:endCxn id="3" idx="1"/>
          </p:cNvCxnSpPr>
          <p:nvPr/>
        </p:nvCxnSpPr>
        <p:spPr>
          <a:xfrm>
            <a:off x="1438275" y="1695450"/>
            <a:ext cx="1914525" cy="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20" idx="2"/>
            <a:endCxn id="21" idx="0"/>
          </p:cNvCxnSpPr>
          <p:nvPr/>
        </p:nvCxnSpPr>
        <p:spPr>
          <a:xfrm flipH="1">
            <a:off x="2214562" y="2971800"/>
            <a:ext cx="757238" cy="53340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stCxn id="20" idx="2"/>
            <a:endCxn id="24" idx="0"/>
          </p:cNvCxnSpPr>
          <p:nvPr/>
        </p:nvCxnSpPr>
        <p:spPr>
          <a:xfrm flipH="1">
            <a:off x="2781300" y="2971800"/>
            <a:ext cx="190500" cy="53340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20" idx="2"/>
            <a:endCxn id="25" idx="0"/>
          </p:cNvCxnSpPr>
          <p:nvPr/>
        </p:nvCxnSpPr>
        <p:spPr>
          <a:xfrm>
            <a:off x="2971800" y="2971800"/>
            <a:ext cx="409575" cy="53340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a:stCxn id="21" idx="2"/>
            <a:endCxn id="26" idx="0"/>
          </p:cNvCxnSpPr>
          <p:nvPr/>
        </p:nvCxnSpPr>
        <p:spPr>
          <a:xfrm>
            <a:off x="2214562" y="3810000"/>
            <a:ext cx="547688" cy="91440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3" idx="2"/>
            <a:endCxn id="20" idx="0"/>
          </p:cNvCxnSpPr>
          <p:nvPr/>
        </p:nvCxnSpPr>
        <p:spPr>
          <a:xfrm flipH="1">
            <a:off x="2971800" y="2076450"/>
            <a:ext cx="1143000" cy="43815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a:stCxn id="3" idx="2"/>
            <a:endCxn id="19" idx="0"/>
          </p:cNvCxnSpPr>
          <p:nvPr/>
        </p:nvCxnSpPr>
        <p:spPr>
          <a:xfrm>
            <a:off x="4114800" y="2076450"/>
            <a:ext cx="66675" cy="42862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stCxn id="3" idx="2"/>
            <a:endCxn id="18" idx="0"/>
          </p:cNvCxnSpPr>
          <p:nvPr/>
        </p:nvCxnSpPr>
        <p:spPr>
          <a:xfrm>
            <a:off x="4114800" y="2076450"/>
            <a:ext cx="1295400" cy="428625"/>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585520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2.3.1 Home Screen</a:t>
            </a:r>
            <a:endParaRPr lang="en-US" dirty="0"/>
          </a:p>
        </p:txBody>
      </p:sp>
      <p:sp>
        <p:nvSpPr>
          <p:cNvPr id="5" name="TextBox 4"/>
          <p:cNvSpPr txBox="1"/>
          <p:nvPr/>
        </p:nvSpPr>
        <p:spPr>
          <a:xfrm>
            <a:off x="6248400" y="990600"/>
            <a:ext cx="2667000" cy="3139321"/>
          </a:xfrm>
          <a:prstGeom prst="rect">
            <a:avLst/>
          </a:prstGeom>
          <a:noFill/>
        </p:spPr>
        <p:txBody>
          <a:bodyPr wrap="square" rtlCol="0">
            <a:spAutoFit/>
          </a:bodyPr>
          <a:lstStyle/>
          <a:p>
            <a:pPr marL="342900" indent="-342900">
              <a:buFont typeface="+mj-lt"/>
              <a:buAutoNum type="arabicPeriod"/>
            </a:pPr>
            <a:r>
              <a:rPr lang="tr-TR" dirty="0" smtClean="0">
                <a:latin typeface="Calibri" pitchFamily="34" charset="0"/>
                <a:cs typeface="Calibri" pitchFamily="34" charset="0"/>
              </a:rPr>
              <a:t>Game List</a:t>
            </a:r>
          </a:p>
          <a:p>
            <a:pPr marL="342900" indent="-342900">
              <a:buFont typeface="+mj-lt"/>
              <a:buAutoNum type="arabicPeriod"/>
            </a:pPr>
            <a:r>
              <a:rPr lang="tr-TR" dirty="0" smtClean="0">
                <a:latin typeface="Calibri" pitchFamily="34" charset="0"/>
                <a:cs typeface="Calibri" pitchFamily="34" charset="0"/>
              </a:rPr>
              <a:t>Lobby List</a:t>
            </a:r>
          </a:p>
          <a:p>
            <a:pPr marL="342900" indent="-342900">
              <a:buFont typeface="+mj-lt"/>
              <a:buAutoNum type="arabicPeriod"/>
            </a:pPr>
            <a:r>
              <a:rPr lang="tr-TR" dirty="0" smtClean="0">
                <a:latin typeface="Calibri" pitchFamily="34" charset="0"/>
                <a:cs typeface="Calibri" pitchFamily="34" charset="0"/>
              </a:rPr>
              <a:t>Room Menu</a:t>
            </a:r>
          </a:p>
          <a:p>
            <a:pPr marL="342900" indent="-342900">
              <a:buFont typeface="+mj-lt"/>
              <a:buAutoNum type="arabicPeriod"/>
            </a:pPr>
            <a:r>
              <a:rPr lang="tr-TR" dirty="0" smtClean="0">
                <a:latin typeface="Calibri" pitchFamily="34" charset="0"/>
                <a:cs typeface="Calibri" pitchFamily="34" charset="0"/>
              </a:rPr>
              <a:t>General Menu</a:t>
            </a:r>
          </a:p>
          <a:p>
            <a:pPr marL="800100" lvl="1" indent="-342900">
              <a:buFont typeface="+mj-lt"/>
              <a:buAutoNum type="arabicPeriod"/>
            </a:pPr>
            <a:r>
              <a:rPr lang="tr-TR" dirty="0" smtClean="0">
                <a:latin typeface="Calibri" pitchFamily="34" charset="0"/>
                <a:cs typeface="Calibri" pitchFamily="34" charset="0"/>
              </a:rPr>
              <a:t>Menu</a:t>
            </a:r>
          </a:p>
          <a:p>
            <a:pPr marL="800100" lvl="1" indent="-342900">
              <a:buFont typeface="+mj-lt"/>
              <a:buAutoNum type="arabicPeriod"/>
            </a:pPr>
            <a:r>
              <a:rPr lang="tr-TR" dirty="0" smtClean="0">
                <a:latin typeface="Calibri" pitchFamily="34" charset="0"/>
                <a:cs typeface="Calibri" pitchFamily="34" charset="0"/>
              </a:rPr>
              <a:t>Favorites</a:t>
            </a:r>
          </a:p>
          <a:p>
            <a:pPr marL="800100" lvl="1" indent="-342900">
              <a:buFont typeface="+mj-lt"/>
              <a:buAutoNum type="arabicPeriod"/>
            </a:pPr>
            <a:r>
              <a:rPr lang="tr-TR" dirty="0" smtClean="0">
                <a:latin typeface="Calibri" pitchFamily="34" charset="0"/>
                <a:cs typeface="Calibri" pitchFamily="34" charset="0"/>
              </a:rPr>
              <a:t>Forum</a:t>
            </a:r>
          </a:p>
          <a:p>
            <a:pPr marL="342900" indent="-342900">
              <a:buFont typeface="+mj-lt"/>
              <a:buAutoNum type="arabicPeriod"/>
            </a:pPr>
            <a:r>
              <a:rPr lang="tr-TR" dirty="0" smtClean="0">
                <a:latin typeface="Calibri" pitchFamily="34" charset="0"/>
                <a:cs typeface="Calibri" pitchFamily="34" charset="0"/>
              </a:rPr>
              <a:t>Quick Link to «League of Legends» Event of Publisher (</a:t>
            </a:r>
            <a:r>
              <a:rPr lang="tr-TR" b="1" dirty="0" smtClean="0">
                <a:latin typeface="Calibri" pitchFamily="34" charset="0"/>
                <a:cs typeface="Calibri" pitchFamily="34" charset="0"/>
                <a:hlinkClick r:id="rId2"/>
              </a:rPr>
              <a:t>Link</a:t>
            </a:r>
            <a:r>
              <a:rPr lang="tr-TR" dirty="0" smtClean="0">
                <a:latin typeface="Calibri" pitchFamily="34" charset="0"/>
                <a:cs typeface="Calibri" pitchFamily="34" charset="0"/>
              </a:rPr>
              <a:t>)</a:t>
            </a:r>
          </a:p>
          <a:p>
            <a:endParaRPr lang="en-US" dirty="0">
              <a:latin typeface="Calibri" pitchFamily="34" charset="0"/>
              <a:cs typeface="Calibri" pitchFamily="34" charset="0"/>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 y="990599"/>
            <a:ext cx="5410200" cy="38566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266700" y="4343400"/>
            <a:ext cx="1028700" cy="381000"/>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9" name="Rectangle 8"/>
          <p:cNvSpPr/>
          <p:nvPr/>
        </p:nvSpPr>
        <p:spPr>
          <a:xfrm>
            <a:off x="1428750" y="2057400"/>
            <a:ext cx="4133850" cy="2789868"/>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0" name="Rectangle 9"/>
          <p:cNvSpPr/>
          <p:nvPr/>
        </p:nvSpPr>
        <p:spPr>
          <a:xfrm>
            <a:off x="1323975" y="1734507"/>
            <a:ext cx="733425" cy="246693"/>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1" name="Rectangle 10"/>
          <p:cNvSpPr/>
          <p:nvPr/>
        </p:nvSpPr>
        <p:spPr>
          <a:xfrm>
            <a:off x="2286000" y="1734506"/>
            <a:ext cx="733425" cy="246693"/>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2" name="Rectangle 11"/>
          <p:cNvSpPr/>
          <p:nvPr/>
        </p:nvSpPr>
        <p:spPr>
          <a:xfrm>
            <a:off x="3276600" y="1734506"/>
            <a:ext cx="733425" cy="246693"/>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3" name="TextBox 12"/>
          <p:cNvSpPr txBox="1"/>
          <p:nvPr/>
        </p:nvSpPr>
        <p:spPr>
          <a:xfrm>
            <a:off x="1095375" y="1688576"/>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1</a:t>
            </a:r>
            <a:endParaRPr lang="en-US" sz="1600" b="1" dirty="0">
              <a:solidFill>
                <a:schemeClr val="bg1"/>
              </a:solidFill>
              <a:latin typeface="Calibri" pitchFamily="34" charset="0"/>
              <a:cs typeface="Calibri" pitchFamily="34" charset="0"/>
            </a:endParaRPr>
          </a:p>
        </p:txBody>
      </p:sp>
      <p:sp>
        <p:nvSpPr>
          <p:cNvPr id="14" name="TextBox 13"/>
          <p:cNvSpPr txBox="1"/>
          <p:nvPr/>
        </p:nvSpPr>
        <p:spPr>
          <a:xfrm>
            <a:off x="2286000" y="1388477"/>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2</a:t>
            </a:r>
            <a:endParaRPr lang="en-US" sz="1600" b="1" dirty="0">
              <a:solidFill>
                <a:schemeClr val="bg1"/>
              </a:solidFill>
              <a:latin typeface="Calibri" pitchFamily="34" charset="0"/>
              <a:cs typeface="Calibri" pitchFamily="34" charset="0"/>
            </a:endParaRPr>
          </a:p>
        </p:txBody>
      </p:sp>
      <p:sp>
        <p:nvSpPr>
          <p:cNvPr id="15" name="TextBox 14"/>
          <p:cNvSpPr txBox="1"/>
          <p:nvPr/>
        </p:nvSpPr>
        <p:spPr>
          <a:xfrm>
            <a:off x="3276600" y="1414318"/>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3</a:t>
            </a:r>
            <a:endParaRPr lang="en-US" sz="1600" b="1" dirty="0">
              <a:solidFill>
                <a:schemeClr val="bg1"/>
              </a:solidFill>
              <a:latin typeface="Calibri" pitchFamily="34" charset="0"/>
              <a:cs typeface="Calibri" pitchFamily="34" charset="0"/>
            </a:endParaRPr>
          </a:p>
        </p:txBody>
      </p:sp>
      <p:sp>
        <p:nvSpPr>
          <p:cNvPr id="16" name="TextBox 15"/>
          <p:cNvSpPr txBox="1"/>
          <p:nvPr/>
        </p:nvSpPr>
        <p:spPr>
          <a:xfrm>
            <a:off x="266700" y="4013686"/>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4</a:t>
            </a:r>
            <a:endParaRPr lang="en-US" sz="1600" b="1" dirty="0">
              <a:solidFill>
                <a:schemeClr val="bg1"/>
              </a:solidFill>
              <a:latin typeface="Calibri" pitchFamily="34" charset="0"/>
              <a:cs typeface="Calibri" pitchFamily="34" charset="0"/>
            </a:endParaRPr>
          </a:p>
        </p:txBody>
      </p:sp>
      <p:sp>
        <p:nvSpPr>
          <p:cNvPr id="17" name="TextBox 16"/>
          <p:cNvSpPr txBox="1"/>
          <p:nvPr/>
        </p:nvSpPr>
        <p:spPr>
          <a:xfrm>
            <a:off x="5334000" y="4508714"/>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5</a:t>
            </a:r>
            <a:endParaRPr lang="en-US" sz="1600" b="1" dirty="0">
              <a:solidFill>
                <a:schemeClr val="bg1"/>
              </a:solidFill>
              <a:latin typeface="Calibri" pitchFamily="34" charset="0"/>
              <a:cs typeface="Calibri" pitchFamily="34" charset="0"/>
            </a:endParaRPr>
          </a:p>
        </p:txBody>
      </p:sp>
    </p:spTree>
    <p:extLst>
      <p:ext uri="{BB962C8B-B14F-4D97-AF65-F5344CB8AC3E}">
        <p14:creationId xmlns:p14="http://schemas.microsoft.com/office/powerpoint/2010/main" val="151228184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2.3.2 Game List</a:t>
            </a:r>
            <a:endParaRPr 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990601"/>
            <a:ext cx="5620907" cy="4038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1295400" y="2286000"/>
            <a:ext cx="3200400" cy="1752600"/>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6" name="Rectangle 5"/>
          <p:cNvSpPr/>
          <p:nvPr/>
        </p:nvSpPr>
        <p:spPr>
          <a:xfrm>
            <a:off x="304800" y="2286000"/>
            <a:ext cx="914400" cy="1752600"/>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7" name="TextBox 6"/>
          <p:cNvSpPr txBox="1"/>
          <p:nvPr/>
        </p:nvSpPr>
        <p:spPr>
          <a:xfrm>
            <a:off x="304800" y="3700046"/>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1</a:t>
            </a:r>
            <a:endParaRPr lang="en-US" sz="1600" b="1" dirty="0">
              <a:solidFill>
                <a:schemeClr val="bg1"/>
              </a:solidFill>
              <a:latin typeface="Calibri" pitchFamily="34" charset="0"/>
              <a:cs typeface="Calibri" pitchFamily="34" charset="0"/>
            </a:endParaRPr>
          </a:p>
        </p:txBody>
      </p:sp>
      <p:sp>
        <p:nvSpPr>
          <p:cNvPr id="8" name="TextBox 7"/>
          <p:cNvSpPr txBox="1"/>
          <p:nvPr/>
        </p:nvSpPr>
        <p:spPr>
          <a:xfrm>
            <a:off x="4305300" y="3700046"/>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2</a:t>
            </a:r>
            <a:endParaRPr lang="en-US" sz="1600" b="1" dirty="0">
              <a:solidFill>
                <a:schemeClr val="bg1"/>
              </a:solidFill>
              <a:latin typeface="Calibri" pitchFamily="34" charset="0"/>
              <a:cs typeface="Calibri" pitchFamily="34" charset="0"/>
            </a:endParaRPr>
          </a:p>
        </p:txBody>
      </p:sp>
      <p:sp>
        <p:nvSpPr>
          <p:cNvPr id="9" name="TextBox 8"/>
          <p:cNvSpPr txBox="1"/>
          <p:nvPr/>
        </p:nvSpPr>
        <p:spPr>
          <a:xfrm>
            <a:off x="6096000" y="990600"/>
            <a:ext cx="2819400" cy="1846659"/>
          </a:xfrm>
          <a:prstGeom prst="rect">
            <a:avLst/>
          </a:prstGeom>
          <a:noFill/>
        </p:spPr>
        <p:txBody>
          <a:bodyPr wrap="square" rtlCol="0">
            <a:spAutoFit/>
          </a:bodyPr>
          <a:lstStyle/>
          <a:p>
            <a:pPr marL="342900" indent="-342900">
              <a:buFont typeface="+mj-lt"/>
              <a:buAutoNum type="arabicPeriod"/>
            </a:pPr>
            <a:r>
              <a:rPr lang="tr-TR" sz="1600" dirty="0" smtClean="0">
                <a:latin typeface="Calibri" pitchFamily="34" charset="0"/>
                <a:cs typeface="Calibri" pitchFamily="34" charset="0"/>
              </a:rPr>
              <a:t>Recent Game</a:t>
            </a:r>
            <a:br>
              <a:rPr lang="tr-TR" sz="1600" dirty="0" smtClean="0">
                <a:latin typeface="Calibri" pitchFamily="34" charset="0"/>
                <a:cs typeface="Calibri" pitchFamily="34" charset="0"/>
              </a:rPr>
            </a:br>
            <a:r>
              <a:rPr lang="tr-TR" sz="1600" dirty="0" smtClean="0">
                <a:latin typeface="Calibri" pitchFamily="34" charset="0"/>
                <a:cs typeface="Calibri" pitchFamily="34" charset="0"/>
              </a:rPr>
              <a:t>Games which are checked by user.</a:t>
            </a:r>
          </a:p>
          <a:p>
            <a:pPr marL="342900" indent="-342900">
              <a:buFont typeface="+mj-lt"/>
              <a:buAutoNum type="arabicPeriod"/>
            </a:pPr>
            <a:r>
              <a:rPr lang="tr-TR" sz="1600" dirty="0" smtClean="0">
                <a:latin typeface="Calibri" pitchFamily="34" charset="0"/>
                <a:cs typeface="Calibri" pitchFamily="34" charset="0"/>
              </a:rPr>
              <a:t>LAN Game</a:t>
            </a:r>
            <a:br>
              <a:rPr lang="tr-TR" sz="1600" dirty="0" smtClean="0">
                <a:latin typeface="Calibri" pitchFamily="34" charset="0"/>
                <a:cs typeface="Calibri" pitchFamily="34" charset="0"/>
              </a:rPr>
            </a:br>
            <a:r>
              <a:rPr lang="tr-TR" sz="1600" dirty="0" smtClean="0">
                <a:latin typeface="Calibri" pitchFamily="34" charset="0"/>
                <a:cs typeface="Calibri" pitchFamily="34" charset="0"/>
              </a:rPr>
              <a:t>Playable games by Garena with VPN support</a:t>
            </a:r>
          </a:p>
          <a:p>
            <a:endParaRPr lang="en-US" sz="1600" dirty="0">
              <a:latin typeface="Calibri" pitchFamily="34" charset="0"/>
              <a:cs typeface="Calibri" pitchFamily="34" charset="0"/>
            </a:endParaRPr>
          </a:p>
        </p:txBody>
      </p:sp>
    </p:spTree>
    <p:extLst>
      <p:ext uri="{BB962C8B-B14F-4D97-AF65-F5344CB8AC3E}">
        <p14:creationId xmlns:p14="http://schemas.microsoft.com/office/powerpoint/2010/main" val="34391366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2.3.3. Lobby Menu</a:t>
            </a:r>
            <a:endParaRPr 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914401"/>
            <a:ext cx="5734022" cy="41147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228600" y="2057400"/>
            <a:ext cx="1143000" cy="2362200"/>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5" name="Rectangle 4"/>
          <p:cNvSpPr/>
          <p:nvPr/>
        </p:nvSpPr>
        <p:spPr>
          <a:xfrm>
            <a:off x="1400175" y="2133600"/>
            <a:ext cx="3400425" cy="609600"/>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6" name="TextBox 5"/>
          <p:cNvSpPr txBox="1"/>
          <p:nvPr/>
        </p:nvSpPr>
        <p:spPr>
          <a:xfrm>
            <a:off x="1171575" y="4081046"/>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1</a:t>
            </a:r>
            <a:endParaRPr lang="en-US" sz="1600" b="1" dirty="0">
              <a:solidFill>
                <a:schemeClr val="bg1"/>
              </a:solidFill>
              <a:latin typeface="Calibri" pitchFamily="34" charset="0"/>
              <a:cs typeface="Calibri" pitchFamily="34" charset="0"/>
            </a:endParaRPr>
          </a:p>
        </p:txBody>
      </p:sp>
      <p:sp>
        <p:nvSpPr>
          <p:cNvPr id="7" name="TextBox 6"/>
          <p:cNvSpPr txBox="1"/>
          <p:nvPr/>
        </p:nvSpPr>
        <p:spPr>
          <a:xfrm>
            <a:off x="4572000" y="2688223"/>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2</a:t>
            </a:r>
            <a:endParaRPr lang="en-US" sz="1600" b="1" dirty="0">
              <a:solidFill>
                <a:schemeClr val="bg1"/>
              </a:solidFill>
              <a:latin typeface="Calibri" pitchFamily="34" charset="0"/>
              <a:cs typeface="Calibri" pitchFamily="34" charset="0"/>
            </a:endParaRPr>
          </a:p>
        </p:txBody>
      </p:sp>
      <p:sp>
        <p:nvSpPr>
          <p:cNvPr id="8" name="TextBox 7"/>
          <p:cNvSpPr txBox="1"/>
          <p:nvPr/>
        </p:nvSpPr>
        <p:spPr>
          <a:xfrm>
            <a:off x="6096000" y="990600"/>
            <a:ext cx="2819400" cy="830997"/>
          </a:xfrm>
          <a:prstGeom prst="rect">
            <a:avLst/>
          </a:prstGeom>
          <a:noFill/>
        </p:spPr>
        <p:txBody>
          <a:bodyPr wrap="square" rtlCol="0">
            <a:spAutoFit/>
          </a:bodyPr>
          <a:lstStyle/>
          <a:p>
            <a:pPr marL="342900" indent="-342900">
              <a:buFont typeface="+mj-lt"/>
              <a:buAutoNum type="arabicPeriod"/>
            </a:pPr>
            <a:r>
              <a:rPr lang="tr-TR" sz="1600" dirty="0" smtClean="0">
                <a:latin typeface="Calibri" pitchFamily="34" charset="0"/>
                <a:cs typeface="Calibri" pitchFamily="34" charset="0"/>
              </a:rPr>
              <a:t>Region List</a:t>
            </a:r>
          </a:p>
          <a:p>
            <a:pPr marL="342900" indent="-342900">
              <a:buFont typeface="+mj-lt"/>
              <a:buAutoNum type="arabicPeriod"/>
            </a:pPr>
            <a:r>
              <a:rPr lang="tr-TR" sz="1600" dirty="0" smtClean="0">
                <a:latin typeface="Calibri" pitchFamily="34" charset="0"/>
                <a:cs typeface="Calibri" pitchFamily="34" charset="0"/>
              </a:rPr>
              <a:t>Room List</a:t>
            </a:r>
          </a:p>
          <a:p>
            <a:endParaRPr lang="en-US" sz="1600" dirty="0">
              <a:latin typeface="Calibri" pitchFamily="34" charset="0"/>
              <a:cs typeface="Calibri" pitchFamily="34" charset="0"/>
            </a:endParaRPr>
          </a:p>
        </p:txBody>
      </p:sp>
    </p:spTree>
    <p:extLst>
      <p:ext uri="{BB962C8B-B14F-4D97-AF65-F5344CB8AC3E}">
        <p14:creationId xmlns:p14="http://schemas.microsoft.com/office/powerpoint/2010/main" val="36170202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2.3.4. Room Menu</a:t>
            </a:r>
            <a:endParaRPr lang="en-US"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914401"/>
            <a:ext cx="5791199" cy="41164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228600" y="2362200"/>
            <a:ext cx="3429000" cy="1828800"/>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5" name="Rectangle 4"/>
          <p:cNvSpPr/>
          <p:nvPr/>
        </p:nvSpPr>
        <p:spPr>
          <a:xfrm>
            <a:off x="3733800" y="2115507"/>
            <a:ext cx="2133600" cy="2227893"/>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6" name="TextBox 5"/>
          <p:cNvSpPr txBox="1"/>
          <p:nvPr/>
        </p:nvSpPr>
        <p:spPr>
          <a:xfrm>
            <a:off x="3429000" y="3852446"/>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1</a:t>
            </a:r>
            <a:endParaRPr lang="en-US" sz="1600" b="1" dirty="0">
              <a:solidFill>
                <a:schemeClr val="bg1"/>
              </a:solidFill>
              <a:latin typeface="Calibri" pitchFamily="34" charset="0"/>
              <a:cs typeface="Calibri" pitchFamily="34" charset="0"/>
            </a:endParaRPr>
          </a:p>
        </p:txBody>
      </p:sp>
      <p:sp>
        <p:nvSpPr>
          <p:cNvPr id="7" name="TextBox 6"/>
          <p:cNvSpPr txBox="1"/>
          <p:nvPr/>
        </p:nvSpPr>
        <p:spPr>
          <a:xfrm>
            <a:off x="5676900" y="4021723"/>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2</a:t>
            </a:r>
            <a:endParaRPr lang="en-US" sz="1600" b="1" dirty="0">
              <a:solidFill>
                <a:schemeClr val="bg1"/>
              </a:solidFill>
              <a:latin typeface="Calibri" pitchFamily="34" charset="0"/>
              <a:cs typeface="Calibri" pitchFamily="34" charset="0"/>
            </a:endParaRPr>
          </a:p>
        </p:txBody>
      </p:sp>
      <p:sp>
        <p:nvSpPr>
          <p:cNvPr id="8" name="TextBox 7"/>
          <p:cNvSpPr txBox="1"/>
          <p:nvPr/>
        </p:nvSpPr>
        <p:spPr>
          <a:xfrm>
            <a:off x="6096000" y="990600"/>
            <a:ext cx="2819400" cy="830997"/>
          </a:xfrm>
          <a:prstGeom prst="rect">
            <a:avLst/>
          </a:prstGeom>
          <a:noFill/>
        </p:spPr>
        <p:txBody>
          <a:bodyPr wrap="square" rtlCol="0">
            <a:spAutoFit/>
          </a:bodyPr>
          <a:lstStyle/>
          <a:p>
            <a:pPr marL="342900" indent="-342900">
              <a:buFont typeface="+mj-lt"/>
              <a:buAutoNum type="arabicPeriod"/>
            </a:pPr>
            <a:r>
              <a:rPr lang="tr-TR" sz="1600" dirty="0" smtClean="0">
                <a:latin typeface="Calibri" pitchFamily="34" charset="0"/>
                <a:cs typeface="Calibri" pitchFamily="34" charset="0"/>
              </a:rPr>
              <a:t>Chat Box of Room</a:t>
            </a:r>
          </a:p>
          <a:p>
            <a:pPr marL="342900" indent="-342900">
              <a:buFont typeface="+mj-lt"/>
              <a:buAutoNum type="arabicPeriod"/>
            </a:pPr>
            <a:r>
              <a:rPr lang="tr-TR" sz="1600" dirty="0" smtClean="0">
                <a:latin typeface="Calibri" pitchFamily="34" charset="0"/>
                <a:cs typeface="Calibri" pitchFamily="34" charset="0"/>
              </a:rPr>
              <a:t>User List of Room</a:t>
            </a:r>
          </a:p>
          <a:p>
            <a:endParaRPr lang="en-US" sz="1600" dirty="0">
              <a:latin typeface="Calibri" pitchFamily="34" charset="0"/>
              <a:cs typeface="Calibri" pitchFamily="34" charset="0"/>
            </a:endParaRPr>
          </a:p>
        </p:txBody>
      </p:sp>
    </p:spTree>
    <p:extLst>
      <p:ext uri="{BB962C8B-B14F-4D97-AF65-F5344CB8AC3E}">
        <p14:creationId xmlns:p14="http://schemas.microsoft.com/office/powerpoint/2010/main" val="36170202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Index</a:t>
            </a:r>
            <a:endParaRPr lang="en-US" dirty="0"/>
          </a:p>
        </p:txBody>
      </p:sp>
      <p:sp>
        <p:nvSpPr>
          <p:cNvPr id="3" name="Content Placeholder 2"/>
          <p:cNvSpPr>
            <a:spLocks noGrp="1"/>
          </p:cNvSpPr>
          <p:nvPr>
            <p:ph idx="1"/>
          </p:nvPr>
        </p:nvSpPr>
        <p:spPr/>
        <p:txBody>
          <a:bodyPr>
            <a:normAutofit fontScale="70000" lnSpcReduction="20000"/>
          </a:bodyPr>
          <a:lstStyle/>
          <a:p>
            <a:pPr lvl="1">
              <a:buFont typeface="+mj-lt"/>
              <a:buAutoNum type="arabicPeriod"/>
            </a:pPr>
            <a:r>
              <a:rPr lang="tr-TR" sz="1500" b="1" dirty="0" smtClean="0">
                <a:latin typeface="Calibri" pitchFamily="34" charset="0"/>
                <a:cs typeface="Calibri" pitchFamily="34" charset="0"/>
              </a:rPr>
              <a:t>Web Page</a:t>
            </a:r>
          </a:p>
          <a:p>
            <a:pPr marL="1371600" lvl="2" indent="-514350">
              <a:buFont typeface="+mj-lt"/>
              <a:buAutoNum type="arabicPeriod"/>
            </a:pPr>
            <a:r>
              <a:rPr lang="tr-TR" sz="1500" dirty="0" smtClean="0">
                <a:latin typeface="Calibri" pitchFamily="34" charset="0"/>
                <a:cs typeface="Calibri" pitchFamily="34" charset="0"/>
              </a:rPr>
              <a:t>Clan Pages</a:t>
            </a:r>
          </a:p>
          <a:p>
            <a:pPr marL="1371600" lvl="2" indent="-514350">
              <a:buFont typeface="+mj-lt"/>
              <a:buAutoNum type="arabicPeriod"/>
            </a:pPr>
            <a:r>
              <a:rPr lang="tr-TR" sz="1500" dirty="0" smtClean="0">
                <a:latin typeface="Calibri" pitchFamily="34" charset="0"/>
                <a:cs typeface="Calibri" pitchFamily="34" charset="0"/>
              </a:rPr>
              <a:t>Clan Creation</a:t>
            </a:r>
          </a:p>
          <a:p>
            <a:pPr marL="971550" lvl="1" indent="-514350">
              <a:buFont typeface="+mj-lt"/>
              <a:buAutoNum type="arabicPeriod"/>
            </a:pPr>
            <a:r>
              <a:rPr lang="tr-TR" sz="1500" b="1" dirty="0" smtClean="0">
                <a:latin typeface="Calibri" pitchFamily="34" charset="0"/>
                <a:cs typeface="Calibri" pitchFamily="34" charset="0"/>
              </a:rPr>
              <a:t>Messenger Software</a:t>
            </a:r>
          </a:p>
          <a:p>
            <a:pPr marL="1371600" lvl="2" indent="-514350">
              <a:buFont typeface="+mj-lt"/>
              <a:buAutoNum type="arabicPeriod"/>
            </a:pPr>
            <a:r>
              <a:rPr lang="tr-TR" sz="1500" dirty="0" smtClean="0">
                <a:latin typeface="Calibri" pitchFamily="34" charset="0"/>
                <a:cs typeface="Calibri" pitchFamily="34" charset="0"/>
              </a:rPr>
              <a:t>UI</a:t>
            </a:r>
          </a:p>
          <a:p>
            <a:pPr marL="1371600" lvl="2" indent="-514350">
              <a:buFont typeface="+mj-lt"/>
              <a:buAutoNum type="arabicPeriod"/>
            </a:pPr>
            <a:r>
              <a:rPr lang="tr-TR" sz="1500" dirty="0" smtClean="0">
                <a:latin typeface="Calibri" pitchFamily="34" charset="0"/>
                <a:cs typeface="Calibri" pitchFamily="34" charset="0"/>
              </a:rPr>
              <a:t>Settings</a:t>
            </a:r>
          </a:p>
          <a:p>
            <a:pPr marL="1828800" lvl="3" indent="-514350">
              <a:buFont typeface="+mj-lt"/>
              <a:buAutoNum type="arabicPeriod"/>
            </a:pPr>
            <a:r>
              <a:rPr lang="tr-TR" sz="1500" dirty="0" smtClean="0">
                <a:latin typeface="Calibri" pitchFamily="34" charset="0"/>
                <a:cs typeface="Calibri" pitchFamily="34" charset="0"/>
              </a:rPr>
              <a:t>System</a:t>
            </a:r>
          </a:p>
          <a:p>
            <a:pPr marL="1828800" lvl="3" indent="-514350">
              <a:buFont typeface="+mj-lt"/>
              <a:buAutoNum type="arabicPeriod"/>
            </a:pPr>
            <a:r>
              <a:rPr lang="tr-TR" sz="1500" dirty="0" smtClean="0">
                <a:latin typeface="Calibri" pitchFamily="34" charset="0"/>
                <a:cs typeface="Calibri" pitchFamily="34" charset="0"/>
              </a:rPr>
              <a:t>Region</a:t>
            </a:r>
          </a:p>
          <a:p>
            <a:pPr marL="1828800" lvl="3" indent="-514350">
              <a:buFont typeface="+mj-lt"/>
              <a:buAutoNum type="arabicPeriod"/>
            </a:pPr>
            <a:r>
              <a:rPr lang="tr-TR" sz="1500" dirty="0" smtClean="0">
                <a:latin typeface="Calibri" pitchFamily="34" charset="0"/>
                <a:cs typeface="Calibri" pitchFamily="34" charset="0"/>
              </a:rPr>
              <a:t>Chatting</a:t>
            </a:r>
          </a:p>
          <a:p>
            <a:pPr marL="1828800" lvl="3" indent="-514350">
              <a:buFont typeface="+mj-lt"/>
              <a:buAutoNum type="arabicPeriod"/>
            </a:pPr>
            <a:r>
              <a:rPr lang="tr-TR" sz="1500" dirty="0" smtClean="0">
                <a:latin typeface="Calibri" pitchFamily="34" charset="0"/>
                <a:cs typeface="Calibri" pitchFamily="34" charset="0"/>
              </a:rPr>
              <a:t>Keyboard</a:t>
            </a:r>
          </a:p>
          <a:p>
            <a:pPr marL="1828800" lvl="3" indent="-514350">
              <a:buFont typeface="+mj-lt"/>
              <a:buAutoNum type="arabicPeriod"/>
            </a:pPr>
            <a:r>
              <a:rPr lang="tr-TR" sz="1500" dirty="0" smtClean="0">
                <a:latin typeface="Calibri" pitchFamily="34" charset="0"/>
                <a:cs typeface="Calibri" pitchFamily="34" charset="0"/>
              </a:rPr>
              <a:t>Themes</a:t>
            </a:r>
          </a:p>
          <a:p>
            <a:pPr marL="1828800" lvl="3" indent="-514350">
              <a:buFont typeface="+mj-lt"/>
              <a:buAutoNum type="arabicPeriod"/>
            </a:pPr>
            <a:r>
              <a:rPr lang="tr-TR" sz="1500" dirty="0" smtClean="0">
                <a:latin typeface="Calibri" pitchFamily="34" charset="0"/>
                <a:cs typeface="Calibri" pitchFamily="34" charset="0"/>
              </a:rPr>
              <a:t>Link Accounts</a:t>
            </a:r>
          </a:p>
          <a:p>
            <a:pPr marL="1371600" lvl="2" indent="-514350">
              <a:buFont typeface="+mj-lt"/>
              <a:buAutoNum type="arabicPeriod"/>
            </a:pPr>
            <a:r>
              <a:rPr lang="tr-TR" sz="1500" dirty="0">
                <a:latin typeface="Calibri" pitchFamily="34" charset="0"/>
                <a:cs typeface="Calibri" pitchFamily="34" charset="0"/>
              </a:rPr>
              <a:t>LAN Function</a:t>
            </a:r>
          </a:p>
          <a:p>
            <a:pPr marL="1828800" lvl="3" indent="-514350">
              <a:buFont typeface="+mj-lt"/>
              <a:buAutoNum type="arabicPeriod"/>
            </a:pPr>
            <a:r>
              <a:rPr lang="tr-TR" sz="1500" dirty="0">
                <a:latin typeface="Calibri" pitchFamily="34" charset="0"/>
                <a:cs typeface="Calibri" pitchFamily="34" charset="0"/>
              </a:rPr>
              <a:t>Home Screen</a:t>
            </a:r>
          </a:p>
          <a:p>
            <a:pPr marL="1828800" lvl="3" indent="-514350">
              <a:buFont typeface="+mj-lt"/>
              <a:buAutoNum type="arabicPeriod"/>
            </a:pPr>
            <a:r>
              <a:rPr lang="tr-TR" sz="1500" dirty="0">
                <a:latin typeface="Calibri" pitchFamily="34" charset="0"/>
                <a:cs typeface="Calibri" pitchFamily="34" charset="0"/>
              </a:rPr>
              <a:t>Game List</a:t>
            </a:r>
          </a:p>
          <a:p>
            <a:pPr marL="1828800" lvl="3" indent="-514350">
              <a:buFont typeface="+mj-lt"/>
              <a:buAutoNum type="arabicPeriod"/>
            </a:pPr>
            <a:r>
              <a:rPr lang="tr-TR" sz="1500" dirty="0">
                <a:latin typeface="Calibri" pitchFamily="34" charset="0"/>
                <a:cs typeface="Calibri" pitchFamily="34" charset="0"/>
              </a:rPr>
              <a:t>Lobby Menu</a:t>
            </a:r>
          </a:p>
          <a:p>
            <a:pPr marL="1828800" lvl="3" indent="-514350">
              <a:buFont typeface="+mj-lt"/>
              <a:buAutoNum type="arabicPeriod"/>
            </a:pPr>
            <a:r>
              <a:rPr lang="tr-TR" sz="1500" dirty="0">
                <a:latin typeface="Calibri" pitchFamily="34" charset="0"/>
                <a:cs typeface="Calibri" pitchFamily="34" charset="0"/>
              </a:rPr>
              <a:t>Room </a:t>
            </a:r>
            <a:r>
              <a:rPr lang="tr-TR" sz="1500" dirty="0" smtClean="0">
                <a:latin typeface="Calibri" pitchFamily="34" charset="0"/>
                <a:cs typeface="Calibri" pitchFamily="34" charset="0"/>
              </a:rPr>
              <a:t>Menu</a:t>
            </a:r>
          </a:p>
          <a:p>
            <a:pPr marL="971550" lvl="1" indent="-514350">
              <a:buFont typeface="+mj-lt"/>
              <a:buAutoNum type="arabicPeriod"/>
            </a:pPr>
            <a:r>
              <a:rPr lang="tr-TR" sz="1500" b="1" dirty="0" smtClean="0">
                <a:latin typeface="Calibri" pitchFamily="34" charset="0"/>
                <a:cs typeface="Calibri" pitchFamily="34" charset="0"/>
              </a:rPr>
              <a:t>Suggestions</a:t>
            </a:r>
          </a:p>
          <a:p>
            <a:pPr marL="1371600" lvl="2" indent="-514350">
              <a:buFont typeface="+mj-lt"/>
              <a:buAutoNum type="arabicPeriod"/>
            </a:pPr>
            <a:r>
              <a:rPr lang="tr-TR" sz="1500" dirty="0" smtClean="0">
                <a:latin typeface="Calibri" pitchFamily="34" charset="0"/>
                <a:cs typeface="Calibri" pitchFamily="34" charset="0"/>
              </a:rPr>
              <a:t>Steam </a:t>
            </a:r>
            <a:r>
              <a:rPr lang="tr-TR" sz="1500" dirty="0" smtClean="0">
                <a:latin typeface="Calibri" pitchFamily="34" charset="0"/>
                <a:cs typeface="Calibri" pitchFamily="34" charset="0"/>
              </a:rPr>
              <a:t>System</a:t>
            </a:r>
          </a:p>
          <a:p>
            <a:pPr marL="1371600" lvl="2" indent="-514350">
              <a:buFont typeface="+mj-lt"/>
              <a:buAutoNum type="arabicPeriod"/>
            </a:pPr>
            <a:r>
              <a:rPr lang="tr-TR" sz="1500" dirty="0" smtClean="0">
                <a:latin typeface="Calibri" pitchFamily="34" charset="0"/>
                <a:cs typeface="Calibri" pitchFamily="34" charset="0"/>
              </a:rPr>
              <a:t>Evaluation</a:t>
            </a:r>
          </a:p>
          <a:p>
            <a:pPr marL="1828800" lvl="3" indent="-514350">
              <a:buFont typeface="+mj-lt"/>
              <a:buAutoNum type="arabicPeriod"/>
            </a:pPr>
            <a:r>
              <a:rPr lang="tr-TR" sz="1600" dirty="0">
                <a:latin typeface="Calibri" pitchFamily="34" charset="0"/>
                <a:cs typeface="Calibri" pitchFamily="34" charset="0"/>
              </a:rPr>
              <a:t>LAN &amp; Chat Comparing</a:t>
            </a:r>
          </a:p>
          <a:p>
            <a:pPr marL="1828800" lvl="3" indent="-514350">
              <a:buFont typeface="+mj-lt"/>
              <a:buAutoNum type="arabicPeriod"/>
            </a:pPr>
            <a:r>
              <a:rPr lang="tr-TR" sz="1600" dirty="0">
                <a:latin typeface="Calibri" pitchFamily="34" charset="0"/>
                <a:cs typeface="Calibri" pitchFamily="34" charset="0"/>
              </a:rPr>
              <a:t>Opinions for Game Messenger </a:t>
            </a:r>
            <a:r>
              <a:rPr lang="tr-TR" sz="1600" dirty="0" smtClean="0">
                <a:latin typeface="Calibri" pitchFamily="34" charset="0"/>
                <a:cs typeface="Calibri" pitchFamily="34" charset="0"/>
              </a:rPr>
              <a:t>System</a:t>
            </a:r>
            <a:endParaRPr lang="tr-TR" sz="1600" dirty="0" smtClean="0">
              <a:latin typeface="Calibri" pitchFamily="34" charset="0"/>
              <a:cs typeface="Calibri" pitchFamily="34" charset="0"/>
            </a:endParaRPr>
          </a:p>
          <a:p>
            <a:pPr marL="971550" lvl="1" indent="-514350">
              <a:buFont typeface="+mj-lt"/>
              <a:buAutoNum type="arabicPeriod" startAt="4"/>
            </a:pPr>
            <a:r>
              <a:rPr lang="tr-TR" sz="1500" b="1" dirty="0">
                <a:latin typeface="Calibri" pitchFamily="34" charset="0"/>
                <a:cs typeface="Calibri" pitchFamily="34" charset="0"/>
              </a:rPr>
              <a:t>System</a:t>
            </a:r>
          </a:p>
          <a:p>
            <a:pPr marL="1371600" lvl="2" indent="-514350">
              <a:buFont typeface="+mj-lt"/>
              <a:buAutoNum type="arabicPeriod"/>
            </a:pPr>
            <a:r>
              <a:rPr lang="tr-TR" sz="1500" dirty="0">
                <a:latin typeface="Calibri" pitchFamily="34" charset="0"/>
                <a:cs typeface="Calibri" pitchFamily="34" charset="0"/>
              </a:rPr>
              <a:t>Schema of Game Messenger </a:t>
            </a:r>
            <a:r>
              <a:rPr lang="tr-TR" sz="1500" dirty="0" smtClean="0">
                <a:latin typeface="Calibri" pitchFamily="34" charset="0"/>
                <a:cs typeface="Calibri" pitchFamily="34" charset="0"/>
              </a:rPr>
              <a:t>System</a:t>
            </a:r>
          </a:p>
          <a:p>
            <a:pPr marL="971550" lvl="1" indent="-514350">
              <a:buFont typeface="+mj-lt"/>
              <a:buAutoNum type="arabicPeriod" startAt="4"/>
            </a:pPr>
            <a:r>
              <a:rPr lang="tr-TR" sz="1500" b="1" dirty="0" smtClean="0">
                <a:latin typeface="Calibri" pitchFamily="34" charset="0"/>
                <a:cs typeface="Calibri" pitchFamily="34" charset="0"/>
              </a:rPr>
              <a:t>Other Softwares</a:t>
            </a:r>
          </a:p>
          <a:p>
            <a:pPr marL="1371600" lvl="2" indent="-514350">
              <a:buFont typeface="+mj-lt"/>
              <a:buAutoNum type="arabicPeriod"/>
            </a:pPr>
            <a:r>
              <a:rPr lang="tr-TR" sz="1500" dirty="0" smtClean="0">
                <a:latin typeface="Calibri" pitchFamily="34" charset="0"/>
                <a:cs typeface="Calibri" pitchFamily="34" charset="0"/>
              </a:rPr>
              <a:t>Hamachi &amp; GameSpy</a:t>
            </a:r>
          </a:p>
          <a:p>
            <a:pPr marL="1371600" lvl="2" indent="-514350">
              <a:buFont typeface="+mj-lt"/>
              <a:buAutoNum type="arabicPeriod"/>
            </a:pPr>
            <a:r>
              <a:rPr lang="tr-TR" sz="1500" dirty="0" smtClean="0">
                <a:latin typeface="Calibri" pitchFamily="34" charset="0"/>
                <a:cs typeface="Calibri" pitchFamily="34" charset="0"/>
              </a:rPr>
              <a:t>Comparing Garena, Hamachi and GameSpy</a:t>
            </a:r>
            <a:endParaRPr lang="tr-TR" sz="1500" dirty="0" smtClean="0">
              <a:latin typeface="Calibri" pitchFamily="34" charset="0"/>
              <a:cs typeface="Calibri" pitchFamily="34" charset="0"/>
            </a:endParaRPr>
          </a:p>
          <a:p>
            <a:pPr marL="971550" lvl="1" indent="-514350">
              <a:buFont typeface="+mj-lt"/>
              <a:buAutoNum type="arabicPeriod" startAt="4"/>
            </a:pPr>
            <a:endParaRPr lang="tr-TR" sz="1900" dirty="0">
              <a:latin typeface="Calibri" pitchFamily="34" charset="0"/>
              <a:cs typeface="Calibri" pitchFamily="34" charset="0"/>
            </a:endParaRPr>
          </a:p>
          <a:p>
            <a:pPr marL="57150" indent="0">
              <a:buNone/>
            </a:pPr>
            <a:r>
              <a:rPr lang="tr-TR" sz="1900" b="1" dirty="0" smtClean="0">
                <a:latin typeface="Calibri" pitchFamily="34" charset="0"/>
                <a:cs typeface="Calibri" pitchFamily="34" charset="0"/>
              </a:rPr>
              <a:t>Test Account : </a:t>
            </a:r>
            <a:r>
              <a:rPr lang="tr-TR" sz="1900" dirty="0" smtClean="0">
                <a:latin typeface="Calibri" pitchFamily="34" charset="0"/>
                <a:cs typeface="Calibri" pitchFamily="34" charset="0"/>
              </a:rPr>
              <a:t>aligoktan </a:t>
            </a:r>
          </a:p>
          <a:p>
            <a:pPr marL="57150" indent="0">
              <a:buNone/>
            </a:pPr>
            <a:r>
              <a:rPr lang="tr-TR" sz="1900" b="1" dirty="0" smtClean="0">
                <a:latin typeface="Calibri" pitchFamily="34" charset="0"/>
                <a:cs typeface="Calibri" pitchFamily="34" charset="0"/>
              </a:rPr>
              <a:t>Password: </a:t>
            </a:r>
            <a:r>
              <a:rPr lang="tr-TR" sz="1900" dirty="0" smtClean="0">
                <a:latin typeface="Calibri" pitchFamily="34" charset="0"/>
                <a:cs typeface="Calibri" pitchFamily="34" charset="0"/>
              </a:rPr>
              <a:t>headshot100</a:t>
            </a:r>
            <a:endParaRPr lang="tr-TR" sz="1900" dirty="0">
              <a:latin typeface="Calibri" pitchFamily="34" charset="0"/>
              <a:cs typeface="Calibri" pitchFamily="34" charset="0"/>
            </a:endParaRPr>
          </a:p>
          <a:p>
            <a:pPr marL="1371600" lvl="2" indent="-514350">
              <a:buFont typeface="+mj-lt"/>
              <a:buAutoNum type="arabicPeriod"/>
            </a:pPr>
            <a:endParaRPr lang="en-US" sz="1400" dirty="0">
              <a:latin typeface="Calibri" pitchFamily="34" charset="0"/>
              <a:cs typeface="Calibri" pitchFamily="34" charset="0"/>
            </a:endParaRPr>
          </a:p>
          <a:p>
            <a:pPr marL="857250" lvl="1" indent="-457200">
              <a:buFont typeface="+mj-lt"/>
              <a:buAutoNum type="arabicPeriod"/>
            </a:pPr>
            <a:endParaRPr lang="tr-TR" sz="1400" dirty="0" smtClean="0">
              <a:latin typeface="Calibri" pitchFamily="34" charset="0"/>
              <a:cs typeface="Calibri" pitchFamily="34" charset="0"/>
            </a:endParaRPr>
          </a:p>
          <a:p>
            <a:pPr marL="1257300" lvl="2" indent="-457200">
              <a:buFont typeface="+mj-lt"/>
              <a:buAutoNum type="arabicPeriod"/>
            </a:pPr>
            <a:endParaRPr lang="tr-TR" sz="1400" dirty="0" smtClean="0">
              <a:latin typeface="Calibri" pitchFamily="34" charset="0"/>
              <a:cs typeface="Calibri" pitchFamily="34" charset="0"/>
            </a:endParaRPr>
          </a:p>
          <a:p>
            <a:pPr marL="857250" lvl="1" indent="-457200">
              <a:buFont typeface="+mj-lt"/>
              <a:buAutoNum type="arabicPeriod"/>
            </a:pPr>
            <a:endParaRPr lang="tr-TR" sz="1400" dirty="0" smtClean="0">
              <a:latin typeface="Calibri" pitchFamily="34" charset="0"/>
              <a:cs typeface="Calibri" pitchFamily="34" charset="0"/>
            </a:endParaRPr>
          </a:p>
        </p:txBody>
      </p:sp>
    </p:spTree>
    <p:extLst>
      <p:ext uri="{BB962C8B-B14F-4D97-AF65-F5344CB8AC3E}">
        <p14:creationId xmlns:p14="http://schemas.microsoft.com/office/powerpoint/2010/main" val="280824545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2.3.5. Chat Function</a:t>
            </a:r>
            <a:endParaRPr lang="en-US"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990600"/>
            <a:ext cx="4748948" cy="4248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5791200" y="990600"/>
            <a:ext cx="2819400" cy="830997"/>
          </a:xfrm>
          <a:prstGeom prst="rect">
            <a:avLst/>
          </a:prstGeom>
          <a:noFill/>
        </p:spPr>
        <p:txBody>
          <a:bodyPr wrap="square" rtlCol="0">
            <a:spAutoFit/>
          </a:bodyPr>
          <a:lstStyle/>
          <a:p>
            <a:pPr marL="342900" indent="-342900">
              <a:buFont typeface="Arial" pitchFamily="34" charset="0"/>
              <a:buChar char="•"/>
            </a:pPr>
            <a:r>
              <a:rPr lang="tr-TR" sz="1600" dirty="0" smtClean="0">
                <a:latin typeface="Calibri" pitchFamily="34" charset="0"/>
                <a:cs typeface="Calibri" pitchFamily="34" charset="0"/>
              </a:rPr>
              <a:t>Chat Function Sample with another player.</a:t>
            </a:r>
          </a:p>
          <a:p>
            <a:endParaRPr lang="en-US" sz="1600" dirty="0">
              <a:latin typeface="Calibri" pitchFamily="34" charset="0"/>
              <a:cs typeface="Calibri" pitchFamily="34" charset="0"/>
            </a:endParaRPr>
          </a:p>
        </p:txBody>
      </p:sp>
    </p:spTree>
    <p:extLst>
      <p:ext uri="{BB962C8B-B14F-4D97-AF65-F5344CB8AC3E}">
        <p14:creationId xmlns:p14="http://schemas.microsoft.com/office/powerpoint/2010/main" val="36170202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Index</a:t>
            </a:r>
            <a:endParaRPr lang="en-US" dirty="0"/>
          </a:p>
        </p:txBody>
      </p:sp>
      <p:sp>
        <p:nvSpPr>
          <p:cNvPr id="3" name="Content Placeholder 2"/>
          <p:cNvSpPr>
            <a:spLocks noGrp="1"/>
          </p:cNvSpPr>
          <p:nvPr>
            <p:ph idx="1"/>
          </p:nvPr>
        </p:nvSpPr>
        <p:spPr/>
        <p:txBody>
          <a:bodyPr>
            <a:noAutofit/>
          </a:bodyPr>
          <a:lstStyle/>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457200" lvl="1" indent="0">
              <a:buNone/>
            </a:pPr>
            <a:endParaRPr lang="tr-TR" sz="1400" b="1" dirty="0">
              <a:latin typeface="Calibri" pitchFamily="34" charset="0"/>
              <a:cs typeface="Calibri" pitchFamily="34" charset="0"/>
            </a:endParaRPr>
          </a:p>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3"/>
            </a:pPr>
            <a:r>
              <a:rPr lang="tr-TR" sz="1400" b="1" dirty="0" smtClean="0">
                <a:latin typeface="Calibri" pitchFamily="34" charset="0"/>
                <a:cs typeface="Calibri" pitchFamily="34" charset="0"/>
              </a:rPr>
              <a:t>Suggestions</a:t>
            </a:r>
          </a:p>
          <a:p>
            <a:pPr marL="1371600" lvl="2" indent="-514350">
              <a:buFont typeface="+mj-lt"/>
              <a:buAutoNum type="arabicPeriod"/>
            </a:pPr>
            <a:r>
              <a:rPr lang="tr-TR" sz="1400" dirty="0" smtClean="0">
                <a:latin typeface="Calibri" pitchFamily="34" charset="0"/>
                <a:cs typeface="Calibri" pitchFamily="34" charset="0"/>
              </a:rPr>
              <a:t>Steam </a:t>
            </a:r>
            <a:r>
              <a:rPr lang="tr-TR" sz="1400" dirty="0" smtClean="0">
                <a:latin typeface="Calibri" pitchFamily="34" charset="0"/>
                <a:cs typeface="Calibri" pitchFamily="34" charset="0"/>
              </a:rPr>
              <a:t>System</a:t>
            </a:r>
          </a:p>
          <a:p>
            <a:pPr marL="1371600" lvl="2" indent="-514350">
              <a:buFont typeface="+mj-lt"/>
              <a:buAutoNum type="arabicPeriod"/>
            </a:pPr>
            <a:r>
              <a:rPr lang="tr-TR" sz="1400" dirty="0" smtClean="0">
                <a:latin typeface="Calibri" pitchFamily="34" charset="0"/>
                <a:cs typeface="Calibri" pitchFamily="34" charset="0"/>
              </a:rPr>
              <a:t>Evaluation</a:t>
            </a:r>
          </a:p>
          <a:p>
            <a:pPr marL="1828800" lvl="3" indent="-514350">
              <a:buFont typeface="+mj-lt"/>
              <a:buAutoNum type="arabicPeriod"/>
            </a:pPr>
            <a:r>
              <a:rPr lang="tr-TR" sz="1400" dirty="0" smtClean="0">
                <a:latin typeface="Calibri" pitchFamily="34" charset="0"/>
                <a:cs typeface="Calibri" pitchFamily="34" charset="0"/>
              </a:rPr>
              <a:t>LAN &amp; Chat Comparing</a:t>
            </a:r>
          </a:p>
          <a:p>
            <a:pPr marL="1828800" lvl="3" indent="-514350">
              <a:buFont typeface="+mj-lt"/>
              <a:buAutoNum type="arabicPeriod"/>
            </a:pPr>
            <a:r>
              <a:rPr lang="tr-TR" sz="1400" dirty="0" smtClean="0">
                <a:latin typeface="Calibri" pitchFamily="34" charset="0"/>
                <a:cs typeface="Calibri" pitchFamily="34" charset="0"/>
              </a:rPr>
              <a:t>Opinions for Game Messenger System</a:t>
            </a:r>
            <a:endParaRPr lang="en-US" sz="1400" dirty="0">
              <a:latin typeface="Calibri" pitchFamily="34" charset="0"/>
              <a:cs typeface="Calibri" pitchFamily="34" charset="0"/>
            </a:endParaRPr>
          </a:p>
          <a:p>
            <a:pPr marL="857250" lvl="1" indent="-457200">
              <a:buFont typeface="+mj-lt"/>
              <a:buAutoNum type="arabicPeriod" startAt="3"/>
            </a:pPr>
            <a:endParaRPr lang="tr-TR" sz="1400" dirty="0" smtClean="0">
              <a:latin typeface="Calibri" pitchFamily="34" charset="0"/>
              <a:cs typeface="Calibri" pitchFamily="34" charset="0"/>
            </a:endParaRPr>
          </a:p>
          <a:p>
            <a:pPr marL="1257300" lvl="2" indent="-457200">
              <a:buFont typeface="+mj-lt"/>
              <a:buAutoNum type="arabicPeriod"/>
            </a:pPr>
            <a:endParaRPr lang="tr-TR" sz="1400" dirty="0" smtClean="0">
              <a:latin typeface="Calibri" pitchFamily="34" charset="0"/>
              <a:cs typeface="Calibri" pitchFamily="34" charset="0"/>
            </a:endParaRPr>
          </a:p>
          <a:p>
            <a:pPr marL="857250" lvl="1" indent="-457200">
              <a:buFont typeface="+mj-lt"/>
              <a:buAutoNum type="arabicPeriod" startAt="3"/>
            </a:pPr>
            <a:endParaRPr lang="tr-TR" sz="1400" dirty="0" smtClean="0">
              <a:latin typeface="Calibri" pitchFamily="34" charset="0"/>
              <a:cs typeface="Calibri" pitchFamily="34" charset="0"/>
            </a:endParaRPr>
          </a:p>
        </p:txBody>
      </p:sp>
    </p:spTree>
    <p:extLst>
      <p:ext uri="{BB962C8B-B14F-4D97-AF65-F5344CB8AC3E}">
        <p14:creationId xmlns:p14="http://schemas.microsoft.com/office/powerpoint/2010/main" val="387503928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3.1. Steam (Chat)</a:t>
            </a:r>
            <a:endParaRPr lang="en-US" dirty="0"/>
          </a:p>
        </p:txBody>
      </p:sp>
      <p:sp>
        <p:nvSpPr>
          <p:cNvPr id="5" name="TextBox 4"/>
          <p:cNvSpPr txBox="1"/>
          <p:nvPr/>
        </p:nvSpPr>
        <p:spPr>
          <a:xfrm>
            <a:off x="5410200" y="1003012"/>
            <a:ext cx="2667000" cy="2585323"/>
          </a:xfrm>
          <a:prstGeom prst="rect">
            <a:avLst/>
          </a:prstGeom>
          <a:noFill/>
        </p:spPr>
        <p:txBody>
          <a:bodyPr wrap="square" rtlCol="0">
            <a:spAutoFit/>
          </a:bodyPr>
          <a:lstStyle/>
          <a:p>
            <a:pPr marL="342900" indent="-342900">
              <a:buFont typeface="+mj-lt"/>
              <a:buAutoNum type="arabicPeriod"/>
            </a:pPr>
            <a:r>
              <a:rPr lang="tr-TR" dirty="0" smtClean="0">
                <a:latin typeface="Calibri" pitchFamily="34" charset="0"/>
                <a:cs typeface="Calibri" pitchFamily="34" charset="0"/>
              </a:rPr>
              <a:t>Profile Photo</a:t>
            </a:r>
          </a:p>
          <a:p>
            <a:pPr marL="342900" indent="-342900">
              <a:buFont typeface="+mj-lt"/>
              <a:buAutoNum type="arabicPeriod"/>
            </a:pPr>
            <a:r>
              <a:rPr lang="tr-TR" dirty="0" smtClean="0">
                <a:latin typeface="Calibri" pitchFamily="34" charset="0"/>
                <a:cs typeface="Calibri" pitchFamily="34" charset="0"/>
              </a:rPr>
              <a:t>Nickname/Status</a:t>
            </a:r>
          </a:p>
          <a:p>
            <a:pPr marL="342900" indent="-342900">
              <a:buFont typeface="+mj-lt"/>
              <a:buAutoNum type="arabicPeriod"/>
            </a:pPr>
            <a:r>
              <a:rPr lang="tr-TR" dirty="0" smtClean="0">
                <a:latin typeface="Calibri" pitchFamily="34" charset="0"/>
                <a:cs typeface="Calibri" pitchFamily="34" charset="0"/>
              </a:rPr>
              <a:t>Quick Search</a:t>
            </a:r>
          </a:p>
          <a:p>
            <a:pPr marL="342900" indent="-342900">
              <a:buFont typeface="+mj-lt"/>
              <a:buAutoNum type="arabicPeriod"/>
            </a:pPr>
            <a:r>
              <a:rPr lang="tr-TR" dirty="0" smtClean="0">
                <a:latin typeface="Calibri" pitchFamily="34" charset="0"/>
                <a:cs typeface="Calibri" pitchFamily="34" charset="0"/>
              </a:rPr>
              <a:t>Status of Friend List</a:t>
            </a:r>
          </a:p>
          <a:p>
            <a:pPr marL="342900" indent="-342900">
              <a:buFont typeface="+mj-lt"/>
              <a:buAutoNum type="arabicPeriod"/>
            </a:pPr>
            <a:r>
              <a:rPr lang="tr-TR" dirty="0" smtClean="0">
                <a:latin typeface="Calibri" pitchFamily="34" charset="0"/>
                <a:cs typeface="Calibri" pitchFamily="34" charset="0"/>
              </a:rPr>
              <a:t>Showing In-game activities of Friends</a:t>
            </a:r>
          </a:p>
          <a:p>
            <a:pPr marL="342900" indent="-342900">
              <a:buFont typeface="+mj-lt"/>
              <a:buAutoNum type="arabicPeriod"/>
            </a:pPr>
            <a:r>
              <a:rPr lang="tr-TR" dirty="0" smtClean="0">
                <a:latin typeface="Calibri" pitchFamily="34" charset="0"/>
                <a:cs typeface="Calibri" pitchFamily="34" charset="0"/>
              </a:rPr>
              <a:t>Friend List</a:t>
            </a:r>
          </a:p>
          <a:p>
            <a:pPr marL="342900" indent="-342900">
              <a:buFont typeface="+mj-lt"/>
              <a:buAutoNum type="arabicPeriod"/>
            </a:pPr>
            <a:endParaRPr lang="tr-TR" dirty="0" smtClean="0">
              <a:latin typeface="Calibri" pitchFamily="34" charset="0"/>
              <a:cs typeface="Calibri" pitchFamily="34" charset="0"/>
            </a:endParaRPr>
          </a:p>
          <a:p>
            <a:endParaRPr lang="en-US" dirty="0">
              <a:latin typeface="Calibri" pitchFamily="34" charset="0"/>
              <a:cs typeface="Calibri" pitchFamily="34" charset="0"/>
            </a:endParaRPr>
          </a:p>
        </p:txBody>
      </p:sp>
      <p:pic>
        <p:nvPicPr>
          <p:cNvPr id="1024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14014"/>
          <a:stretch/>
        </p:blipFill>
        <p:spPr bwMode="auto">
          <a:xfrm>
            <a:off x="304800" y="990601"/>
            <a:ext cx="3352800" cy="3448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43"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t="85629" b="3207"/>
          <a:stretch/>
        </p:blipFill>
        <p:spPr bwMode="auto">
          <a:xfrm>
            <a:off x="304800" y="3443284"/>
            <a:ext cx="3352800" cy="447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ectangle 2"/>
          <p:cNvSpPr/>
          <p:nvPr/>
        </p:nvSpPr>
        <p:spPr>
          <a:xfrm>
            <a:off x="400050" y="1295400"/>
            <a:ext cx="361950" cy="38100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7" name="Rectangle 6"/>
          <p:cNvSpPr/>
          <p:nvPr/>
        </p:nvSpPr>
        <p:spPr>
          <a:xfrm>
            <a:off x="838200" y="1290726"/>
            <a:ext cx="361950" cy="309474"/>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9" name="Rectangle 8"/>
          <p:cNvSpPr/>
          <p:nvPr/>
        </p:nvSpPr>
        <p:spPr>
          <a:xfrm>
            <a:off x="400050" y="1752600"/>
            <a:ext cx="3181350" cy="22860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0" name="Rectangle 9"/>
          <p:cNvSpPr/>
          <p:nvPr/>
        </p:nvSpPr>
        <p:spPr>
          <a:xfrm>
            <a:off x="390525" y="2286000"/>
            <a:ext cx="3181350" cy="22860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1" name="Rectangle 10"/>
          <p:cNvSpPr/>
          <p:nvPr/>
        </p:nvSpPr>
        <p:spPr>
          <a:xfrm>
            <a:off x="400050" y="2528887"/>
            <a:ext cx="3028950" cy="1814513"/>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2" name="Rectangle 11"/>
          <p:cNvSpPr/>
          <p:nvPr/>
        </p:nvSpPr>
        <p:spPr>
          <a:xfrm>
            <a:off x="1066800" y="2667000"/>
            <a:ext cx="1524000" cy="30480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3" name="TextBox 12"/>
          <p:cNvSpPr txBox="1"/>
          <p:nvPr/>
        </p:nvSpPr>
        <p:spPr>
          <a:xfrm>
            <a:off x="400050" y="990600"/>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1</a:t>
            </a:r>
            <a:endParaRPr lang="en-US" sz="1600" b="1" dirty="0">
              <a:solidFill>
                <a:schemeClr val="bg1"/>
              </a:solidFill>
              <a:latin typeface="Calibri" pitchFamily="34" charset="0"/>
              <a:cs typeface="Calibri" pitchFamily="34" charset="0"/>
            </a:endParaRPr>
          </a:p>
        </p:txBody>
      </p:sp>
      <p:sp>
        <p:nvSpPr>
          <p:cNvPr id="14" name="TextBox 13"/>
          <p:cNvSpPr txBox="1"/>
          <p:nvPr/>
        </p:nvSpPr>
        <p:spPr>
          <a:xfrm>
            <a:off x="1190625" y="1295400"/>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2</a:t>
            </a:r>
            <a:endParaRPr lang="en-US" sz="1600" b="1" dirty="0">
              <a:solidFill>
                <a:schemeClr val="bg1"/>
              </a:solidFill>
              <a:latin typeface="Calibri" pitchFamily="34" charset="0"/>
              <a:cs typeface="Calibri" pitchFamily="34" charset="0"/>
            </a:endParaRPr>
          </a:p>
        </p:txBody>
      </p:sp>
      <p:sp>
        <p:nvSpPr>
          <p:cNvPr id="15" name="TextBox 14"/>
          <p:cNvSpPr txBox="1"/>
          <p:nvPr/>
        </p:nvSpPr>
        <p:spPr>
          <a:xfrm>
            <a:off x="3581400" y="1676400"/>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3</a:t>
            </a:r>
            <a:endParaRPr lang="en-US" sz="1600" b="1" dirty="0">
              <a:solidFill>
                <a:schemeClr val="bg1"/>
              </a:solidFill>
              <a:latin typeface="Calibri" pitchFamily="34" charset="0"/>
              <a:cs typeface="Calibri" pitchFamily="34" charset="0"/>
            </a:endParaRPr>
          </a:p>
        </p:txBody>
      </p:sp>
      <p:sp>
        <p:nvSpPr>
          <p:cNvPr id="16" name="TextBox 15"/>
          <p:cNvSpPr txBox="1"/>
          <p:nvPr/>
        </p:nvSpPr>
        <p:spPr>
          <a:xfrm>
            <a:off x="3581400" y="2286000"/>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4</a:t>
            </a:r>
            <a:endParaRPr lang="en-US" sz="1600" b="1" dirty="0">
              <a:solidFill>
                <a:schemeClr val="bg1"/>
              </a:solidFill>
              <a:latin typeface="Calibri" pitchFamily="34" charset="0"/>
              <a:cs typeface="Calibri" pitchFamily="34" charset="0"/>
            </a:endParaRPr>
          </a:p>
        </p:txBody>
      </p:sp>
      <p:sp>
        <p:nvSpPr>
          <p:cNvPr id="17" name="TextBox 16"/>
          <p:cNvSpPr txBox="1"/>
          <p:nvPr/>
        </p:nvSpPr>
        <p:spPr>
          <a:xfrm>
            <a:off x="3200400" y="4004846"/>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6</a:t>
            </a:r>
            <a:endParaRPr lang="en-US" sz="1600" b="1" dirty="0">
              <a:solidFill>
                <a:schemeClr val="bg1"/>
              </a:solidFill>
              <a:latin typeface="Calibri" pitchFamily="34" charset="0"/>
              <a:cs typeface="Calibri" pitchFamily="34" charset="0"/>
            </a:endParaRPr>
          </a:p>
        </p:txBody>
      </p:sp>
      <p:sp>
        <p:nvSpPr>
          <p:cNvPr id="18" name="TextBox 17"/>
          <p:cNvSpPr txBox="1"/>
          <p:nvPr/>
        </p:nvSpPr>
        <p:spPr>
          <a:xfrm>
            <a:off x="2600325" y="2667000"/>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5</a:t>
            </a:r>
            <a:endParaRPr lang="en-US" sz="1600" b="1" dirty="0">
              <a:solidFill>
                <a:schemeClr val="bg1"/>
              </a:solidFill>
              <a:latin typeface="Calibri" pitchFamily="34" charset="0"/>
              <a:cs typeface="Calibri" pitchFamily="34" charset="0"/>
            </a:endParaRPr>
          </a:p>
        </p:txBody>
      </p:sp>
    </p:spTree>
    <p:extLst>
      <p:ext uri="{BB962C8B-B14F-4D97-AF65-F5344CB8AC3E}">
        <p14:creationId xmlns:p14="http://schemas.microsoft.com/office/powerpoint/2010/main" val="214700738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3.1. Steam (User Profile)</a:t>
            </a:r>
            <a:endParaRPr lang="en-US" dirty="0"/>
          </a:p>
        </p:txBody>
      </p:sp>
      <p:sp>
        <p:nvSpPr>
          <p:cNvPr id="5" name="TextBox 4"/>
          <p:cNvSpPr txBox="1"/>
          <p:nvPr/>
        </p:nvSpPr>
        <p:spPr>
          <a:xfrm>
            <a:off x="6172200" y="990600"/>
            <a:ext cx="2667000" cy="3600986"/>
          </a:xfrm>
          <a:prstGeom prst="rect">
            <a:avLst/>
          </a:prstGeom>
          <a:noFill/>
        </p:spPr>
        <p:txBody>
          <a:bodyPr wrap="square" rtlCol="0">
            <a:spAutoFit/>
          </a:bodyPr>
          <a:lstStyle/>
          <a:p>
            <a:pPr marL="342900" indent="-342900">
              <a:buFont typeface="+mj-lt"/>
              <a:buAutoNum type="arabicPeriod"/>
            </a:pPr>
            <a:r>
              <a:rPr lang="tr-TR" sz="1600" dirty="0" smtClean="0">
                <a:latin typeface="Calibri" pitchFamily="34" charset="0"/>
                <a:cs typeface="Calibri" pitchFamily="34" charset="0"/>
              </a:rPr>
              <a:t>Nick Name</a:t>
            </a:r>
          </a:p>
          <a:p>
            <a:pPr marL="342900" indent="-342900">
              <a:buFont typeface="+mj-lt"/>
              <a:buAutoNum type="arabicPeriod"/>
            </a:pPr>
            <a:r>
              <a:rPr lang="tr-TR" sz="1600" dirty="0" smtClean="0">
                <a:latin typeface="Calibri" pitchFamily="34" charset="0"/>
                <a:cs typeface="Calibri" pitchFamily="34" charset="0"/>
              </a:rPr>
              <a:t>Profile Photo</a:t>
            </a:r>
          </a:p>
          <a:p>
            <a:pPr marL="342900" indent="-342900">
              <a:buFont typeface="+mj-lt"/>
              <a:buAutoNum type="arabicPeriod"/>
            </a:pPr>
            <a:r>
              <a:rPr lang="tr-TR" sz="1600" dirty="0" smtClean="0">
                <a:latin typeface="Calibri" pitchFamily="34" charset="0"/>
                <a:cs typeface="Calibri" pitchFamily="34" charset="0"/>
              </a:rPr>
              <a:t>Information about user profile</a:t>
            </a:r>
          </a:p>
          <a:p>
            <a:pPr marL="342900" indent="-342900">
              <a:buFont typeface="+mj-lt"/>
              <a:buAutoNum type="arabicPeriod"/>
            </a:pPr>
            <a:r>
              <a:rPr lang="tr-TR" sz="1600" dirty="0" smtClean="0">
                <a:latin typeface="Calibri" pitchFamily="34" charset="0"/>
                <a:cs typeface="Calibri" pitchFamily="34" charset="0"/>
              </a:rPr>
              <a:t>Comment Boxes</a:t>
            </a:r>
          </a:p>
          <a:p>
            <a:pPr marL="342900" indent="-342900">
              <a:buFont typeface="+mj-lt"/>
              <a:buAutoNum type="arabicPeriod"/>
            </a:pPr>
            <a:r>
              <a:rPr lang="tr-TR" sz="1600" dirty="0" smtClean="0">
                <a:latin typeface="Calibri" pitchFamily="34" charset="0"/>
                <a:cs typeface="Calibri" pitchFamily="34" charset="0"/>
              </a:rPr>
              <a:t>Groups</a:t>
            </a:r>
          </a:p>
          <a:p>
            <a:pPr marL="342900" indent="-342900">
              <a:buFont typeface="+mj-lt"/>
              <a:buAutoNum type="arabicPeriod"/>
            </a:pPr>
            <a:r>
              <a:rPr lang="tr-TR" sz="1600" dirty="0" smtClean="0">
                <a:latin typeface="Calibri" pitchFamily="34" charset="0"/>
                <a:cs typeface="Calibri" pitchFamily="34" charset="0"/>
              </a:rPr>
              <a:t>Current Activity of user</a:t>
            </a:r>
          </a:p>
          <a:p>
            <a:pPr marL="342900" indent="-342900">
              <a:buFont typeface="+mj-lt"/>
              <a:buAutoNum type="arabicPeriod"/>
            </a:pPr>
            <a:r>
              <a:rPr lang="tr-TR" sz="1600" dirty="0" smtClean="0">
                <a:latin typeface="Calibri" pitchFamily="34" charset="0"/>
                <a:cs typeface="Calibri" pitchFamily="34" charset="0"/>
              </a:rPr>
              <a:t>General Activities</a:t>
            </a:r>
          </a:p>
          <a:p>
            <a:pPr marL="342900" indent="-342900">
              <a:buFont typeface="+mj-lt"/>
              <a:buAutoNum type="arabicPeriod"/>
            </a:pPr>
            <a:r>
              <a:rPr lang="tr-TR" sz="1600" dirty="0" smtClean="0">
                <a:latin typeface="Calibri" pitchFamily="34" charset="0"/>
                <a:cs typeface="Calibri" pitchFamily="34" charset="0"/>
              </a:rPr>
              <a:t>Steam Badges</a:t>
            </a:r>
            <a:br>
              <a:rPr lang="tr-TR" sz="1600" dirty="0" smtClean="0">
                <a:latin typeface="Calibri" pitchFamily="34" charset="0"/>
                <a:cs typeface="Calibri" pitchFamily="34" charset="0"/>
              </a:rPr>
            </a:br>
            <a:r>
              <a:rPr lang="tr-TR" sz="1600" dirty="0" smtClean="0">
                <a:latin typeface="Calibri" pitchFamily="34" charset="0"/>
                <a:cs typeface="Calibri" pitchFamily="34" charset="0"/>
              </a:rPr>
              <a:t>Software achievements etc.</a:t>
            </a:r>
          </a:p>
          <a:p>
            <a:pPr marL="342900" indent="-342900">
              <a:buFont typeface="+mj-lt"/>
              <a:buAutoNum type="arabicPeriod"/>
            </a:pPr>
            <a:r>
              <a:rPr lang="tr-TR" sz="1600" dirty="0" smtClean="0">
                <a:latin typeface="Calibri" pitchFamily="34" charset="0"/>
                <a:cs typeface="Calibri" pitchFamily="34" charset="0"/>
              </a:rPr>
              <a:t>Game Play Stats</a:t>
            </a:r>
          </a:p>
          <a:p>
            <a:pPr marL="342900" indent="-342900">
              <a:buFont typeface="+mj-lt"/>
              <a:buAutoNum type="arabicPeriod"/>
            </a:pPr>
            <a:endParaRPr lang="tr-TR" sz="1600" dirty="0" smtClean="0">
              <a:latin typeface="Calibri" pitchFamily="34" charset="0"/>
              <a:cs typeface="Calibri" pitchFamily="34" charset="0"/>
            </a:endParaRPr>
          </a:p>
          <a:p>
            <a:endParaRPr lang="en-US" sz="1600" dirty="0">
              <a:latin typeface="Calibri" pitchFamily="34" charset="0"/>
              <a:cs typeface="Calibri" pitchFamily="34" charset="0"/>
            </a:endParaRPr>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975" y="990600"/>
            <a:ext cx="5805565" cy="495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228600" y="1362164"/>
            <a:ext cx="1371600" cy="22860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7" name="Rectangle 6"/>
          <p:cNvSpPr/>
          <p:nvPr/>
        </p:nvSpPr>
        <p:spPr>
          <a:xfrm>
            <a:off x="266700" y="1748968"/>
            <a:ext cx="1333500" cy="1375232"/>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8" name="Rectangle 7"/>
          <p:cNvSpPr/>
          <p:nvPr/>
        </p:nvSpPr>
        <p:spPr>
          <a:xfrm>
            <a:off x="1676400" y="1748968"/>
            <a:ext cx="2057400" cy="1375232"/>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9" name="Rectangle 8"/>
          <p:cNvSpPr/>
          <p:nvPr/>
        </p:nvSpPr>
        <p:spPr>
          <a:xfrm>
            <a:off x="266700" y="3276600"/>
            <a:ext cx="4381500" cy="167640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0" name="Rectangle 9"/>
          <p:cNvSpPr/>
          <p:nvPr/>
        </p:nvSpPr>
        <p:spPr>
          <a:xfrm>
            <a:off x="4800600" y="1066800"/>
            <a:ext cx="1185940" cy="60960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1" name="Rectangle 10"/>
          <p:cNvSpPr/>
          <p:nvPr/>
        </p:nvSpPr>
        <p:spPr>
          <a:xfrm>
            <a:off x="4800600" y="1741348"/>
            <a:ext cx="1185940" cy="1535252"/>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2" name="Rectangle 11"/>
          <p:cNvSpPr/>
          <p:nvPr/>
        </p:nvSpPr>
        <p:spPr>
          <a:xfrm>
            <a:off x="4800600" y="3398876"/>
            <a:ext cx="1185940" cy="868324"/>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3" name="Rectangle 12"/>
          <p:cNvSpPr/>
          <p:nvPr/>
        </p:nvSpPr>
        <p:spPr>
          <a:xfrm>
            <a:off x="4768730" y="4343400"/>
            <a:ext cx="1185940" cy="160020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4" name="Rectangle 13"/>
          <p:cNvSpPr/>
          <p:nvPr/>
        </p:nvSpPr>
        <p:spPr>
          <a:xfrm>
            <a:off x="256300" y="5257800"/>
            <a:ext cx="4010900" cy="60960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5" name="TextBox 14"/>
          <p:cNvSpPr txBox="1"/>
          <p:nvPr/>
        </p:nvSpPr>
        <p:spPr>
          <a:xfrm>
            <a:off x="1619250" y="1252210"/>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1</a:t>
            </a:r>
            <a:endParaRPr lang="en-US" sz="1600" b="1" dirty="0">
              <a:solidFill>
                <a:schemeClr val="bg1"/>
              </a:solidFill>
              <a:latin typeface="Calibri" pitchFamily="34" charset="0"/>
              <a:cs typeface="Calibri" pitchFamily="34" charset="0"/>
            </a:endParaRPr>
          </a:p>
        </p:txBody>
      </p:sp>
      <p:sp>
        <p:nvSpPr>
          <p:cNvPr id="16" name="TextBox 15"/>
          <p:cNvSpPr txBox="1"/>
          <p:nvPr/>
        </p:nvSpPr>
        <p:spPr>
          <a:xfrm>
            <a:off x="276225" y="1769923"/>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2</a:t>
            </a:r>
            <a:endParaRPr lang="en-US" sz="1600" b="1" dirty="0">
              <a:solidFill>
                <a:schemeClr val="bg1"/>
              </a:solidFill>
              <a:latin typeface="Calibri" pitchFamily="34" charset="0"/>
              <a:cs typeface="Calibri" pitchFamily="34" charset="0"/>
            </a:endParaRPr>
          </a:p>
        </p:txBody>
      </p:sp>
      <p:sp>
        <p:nvSpPr>
          <p:cNvPr id="17" name="TextBox 16"/>
          <p:cNvSpPr txBox="1"/>
          <p:nvPr/>
        </p:nvSpPr>
        <p:spPr>
          <a:xfrm>
            <a:off x="3505200" y="1769923"/>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3</a:t>
            </a:r>
            <a:endParaRPr lang="en-US" sz="1600" b="1" dirty="0">
              <a:solidFill>
                <a:schemeClr val="bg1"/>
              </a:solidFill>
              <a:latin typeface="Calibri" pitchFamily="34" charset="0"/>
              <a:cs typeface="Calibri" pitchFamily="34" charset="0"/>
            </a:endParaRPr>
          </a:p>
        </p:txBody>
      </p:sp>
      <p:sp>
        <p:nvSpPr>
          <p:cNvPr id="18" name="TextBox 17"/>
          <p:cNvSpPr txBox="1"/>
          <p:nvPr/>
        </p:nvSpPr>
        <p:spPr>
          <a:xfrm>
            <a:off x="4419600" y="3276600"/>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4</a:t>
            </a:r>
            <a:endParaRPr lang="en-US" sz="1600" b="1" dirty="0">
              <a:solidFill>
                <a:schemeClr val="bg1"/>
              </a:solidFill>
              <a:latin typeface="Calibri" pitchFamily="34" charset="0"/>
              <a:cs typeface="Calibri" pitchFamily="34" charset="0"/>
            </a:endParaRPr>
          </a:p>
        </p:txBody>
      </p:sp>
      <p:sp>
        <p:nvSpPr>
          <p:cNvPr id="19" name="TextBox 18"/>
          <p:cNvSpPr txBox="1"/>
          <p:nvPr/>
        </p:nvSpPr>
        <p:spPr>
          <a:xfrm>
            <a:off x="4038600" y="5528846"/>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5</a:t>
            </a:r>
            <a:endParaRPr lang="en-US" sz="1600" b="1" dirty="0">
              <a:solidFill>
                <a:schemeClr val="bg1"/>
              </a:solidFill>
              <a:latin typeface="Calibri" pitchFamily="34" charset="0"/>
              <a:cs typeface="Calibri" pitchFamily="34" charset="0"/>
            </a:endParaRPr>
          </a:p>
        </p:txBody>
      </p:sp>
      <p:sp>
        <p:nvSpPr>
          <p:cNvPr id="20" name="TextBox 19"/>
          <p:cNvSpPr txBox="1"/>
          <p:nvPr/>
        </p:nvSpPr>
        <p:spPr>
          <a:xfrm>
            <a:off x="4562475" y="1337846"/>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6</a:t>
            </a:r>
            <a:endParaRPr lang="en-US" sz="1600" b="1" dirty="0">
              <a:solidFill>
                <a:schemeClr val="bg1"/>
              </a:solidFill>
              <a:latin typeface="Calibri" pitchFamily="34" charset="0"/>
              <a:cs typeface="Calibri" pitchFamily="34" charset="0"/>
            </a:endParaRPr>
          </a:p>
        </p:txBody>
      </p:sp>
      <p:sp>
        <p:nvSpPr>
          <p:cNvPr id="21" name="TextBox 20"/>
          <p:cNvSpPr txBox="1"/>
          <p:nvPr/>
        </p:nvSpPr>
        <p:spPr>
          <a:xfrm>
            <a:off x="4562475" y="1741348"/>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7</a:t>
            </a:r>
            <a:endParaRPr lang="en-US" sz="1600" b="1" dirty="0">
              <a:solidFill>
                <a:schemeClr val="bg1"/>
              </a:solidFill>
              <a:latin typeface="Calibri" pitchFamily="34" charset="0"/>
              <a:cs typeface="Calibri" pitchFamily="34" charset="0"/>
            </a:endParaRPr>
          </a:p>
        </p:txBody>
      </p:sp>
      <p:sp>
        <p:nvSpPr>
          <p:cNvPr id="22" name="TextBox 21"/>
          <p:cNvSpPr txBox="1"/>
          <p:nvPr/>
        </p:nvSpPr>
        <p:spPr>
          <a:xfrm>
            <a:off x="5757940" y="3928646"/>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8</a:t>
            </a:r>
            <a:endParaRPr lang="en-US" sz="1600" b="1" dirty="0">
              <a:solidFill>
                <a:schemeClr val="bg1"/>
              </a:solidFill>
              <a:latin typeface="Calibri" pitchFamily="34" charset="0"/>
              <a:cs typeface="Calibri" pitchFamily="34" charset="0"/>
            </a:endParaRPr>
          </a:p>
        </p:txBody>
      </p:sp>
      <p:sp>
        <p:nvSpPr>
          <p:cNvPr id="23" name="TextBox 22"/>
          <p:cNvSpPr txBox="1"/>
          <p:nvPr/>
        </p:nvSpPr>
        <p:spPr>
          <a:xfrm>
            <a:off x="5757940" y="5605046"/>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9</a:t>
            </a:r>
            <a:endParaRPr lang="en-US" sz="1600" b="1" dirty="0">
              <a:solidFill>
                <a:schemeClr val="bg1"/>
              </a:solidFill>
              <a:latin typeface="Calibri" pitchFamily="34" charset="0"/>
              <a:cs typeface="Calibri" pitchFamily="34" charset="0"/>
            </a:endParaRPr>
          </a:p>
        </p:txBody>
      </p:sp>
    </p:spTree>
    <p:extLst>
      <p:ext uri="{BB962C8B-B14F-4D97-AF65-F5344CB8AC3E}">
        <p14:creationId xmlns:p14="http://schemas.microsoft.com/office/powerpoint/2010/main" val="214700738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z="2800" dirty="0" smtClean="0"/>
              <a:t>3.2.1. </a:t>
            </a:r>
            <a:r>
              <a:rPr lang="tr-TR" sz="2800" dirty="0" smtClean="0"/>
              <a:t>Evaluation/LAN&amp;Chat Comparing</a:t>
            </a:r>
            <a:endParaRPr lang="en-US" sz="2800" dirty="0"/>
          </a:p>
        </p:txBody>
      </p:sp>
      <p:sp>
        <p:nvSpPr>
          <p:cNvPr id="3" name="Content Placeholder 2"/>
          <p:cNvSpPr>
            <a:spLocks noGrp="1"/>
          </p:cNvSpPr>
          <p:nvPr>
            <p:ph idx="1"/>
          </p:nvPr>
        </p:nvSpPr>
        <p:spPr/>
        <p:txBody>
          <a:bodyPr>
            <a:normAutofit/>
          </a:bodyPr>
          <a:lstStyle/>
          <a:p>
            <a:r>
              <a:rPr lang="tr-TR" sz="1600" dirty="0" smtClean="0"/>
              <a:t>Before </a:t>
            </a:r>
            <a:r>
              <a:rPr lang="tr-TR" sz="1600" dirty="0"/>
              <a:t>Steam Popularity, players were played off-line games such as Counter Strike by LAN or by VPN Support. Nowadays, a lot of player community  playing LAN games. Most of them are focused on On-line games. </a:t>
            </a:r>
            <a:endParaRPr lang="en-US" sz="1600" dirty="0"/>
          </a:p>
          <a:p>
            <a:r>
              <a:rPr lang="tr-TR" sz="1600" dirty="0"/>
              <a:t>Developing LAN support function means supporting off-line gaming as Nfinity Games. Besides that, Point Blank has not “Offline” Mode and other games will not has “Off-line” mode too.</a:t>
            </a:r>
            <a:endParaRPr lang="en-US" sz="1600" dirty="0"/>
          </a:p>
          <a:p>
            <a:r>
              <a:rPr lang="tr-TR" sz="1600" dirty="0"/>
              <a:t>Regarding the things above, LAN Support function should not be used for Nfinity Games. But it can be developed for “Off-line Gaming Communities” with different name and different web site also. </a:t>
            </a:r>
            <a:endParaRPr lang="en-US" sz="1600" dirty="0"/>
          </a:p>
          <a:p>
            <a:r>
              <a:rPr lang="tr-TR" sz="1600" dirty="0"/>
              <a:t>Chat function could be more efficient than LAN function in a software or portal.</a:t>
            </a:r>
            <a:endParaRPr lang="en-US" sz="1600" dirty="0"/>
          </a:p>
          <a:p>
            <a:pPr marL="400050" lvl="1" indent="0">
              <a:buNone/>
            </a:pPr>
            <a:endParaRPr lang="tr-TR" sz="1400" dirty="0" smtClean="0">
              <a:latin typeface="Calibri" pitchFamily="34" charset="0"/>
              <a:cs typeface="Calibri" pitchFamily="34" charset="0"/>
            </a:endParaRPr>
          </a:p>
        </p:txBody>
      </p:sp>
    </p:spTree>
    <p:extLst>
      <p:ext uri="{BB962C8B-B14F-4D97-AF65-F5344CB8AC3E}">
        <p14:creationId xmlns:p14="http://schemas.microsoft.com/office/powerpoint/2010/main" val="234334614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z="2400" dirty="0" smtClean="0"/>
              <a:t>3.2.2. </a:t>
            </a:r>
            <a:r>
              <a:rPr lang="tr-TR" sz="2400" dirty="0" smtClean="0"/>
              <a:t>Opinions for Game Messenger System</a:t>
            </a:r>
            <a:endParaRPr lang="en-US" sz="2400" dirty="0"/>
          </a:p>
        </p:txBody>
      </p:sp>
      <p:sp>
        <p:nvSpPr>
          <p:cNvPr id="3" name="Content Placeholder 2"/>
          <p:cNvSpPr>
            <a:spLocks noGrp="1"/>
          </p:cNvSpPr>
          <p:nvPr>
            <p:ph idx="1"/>
          </p:nvPr>
        </p:nvSpPr>
        <p:spPr/>
        <p:txBody>
          <a:bodyPr>
            <a:normAutofit fontScale="62500" lnSpcReduction="20000"/>
          </a:bodyPr>
          <a:lstStyle/>
          <a:p>
            <a:r>
              <a:rPr lang="tr-TR" sz="2500" dirty="0"/>
              <a:t>Game Messenger system is so useful for users. But as Nfinity Games, we are publishing only Point Blank in Turkey. That kind of messenger development is too risky for Nfinity Games.</a:t>
            </a:r>
            <a:endParaRPr lang="en-US" sz="2500" dirty="0"/>
          </a:p>
          <a:p>
            <a:r>
              <a:rPr lang="tr-TR" sz="2500" dirty="0"/>
              <a:t>Turkish users are using mostly TeamSpeak and Facebook for communication.</a:t>
            </a:r>
            <a:endParaRPr lang="en-US" sz="2500" dirty="0"/>
          </a:p>
          <a:p>
            <a:pPr lvl="0"/>
            <a:r>
              <a:rPr lang="tr-TR" sz="2500" dirty="0"/>
              <a:t>TeamSpeak ;  Most of clans are using that system as Voice Communication. Even they don’t play the game during the day, they communicate by that software.</a:t>
            </a:r>
            <a:endParaRPr lang="en-US" sz="2500" dirty="0"/>
          </a:p>
          <a:p>
            <a:pPr lvl="0"/>
            <a:r>
              <a:rPr lang="tr-TR" sz="2500" dirty="0"/>
              <a:t>Facebook ; Best Promotion method for their Clan activities and communication way between members.</a:t>
            </a:r>
            <a:endParaRPr lang="en-US" sz="2500" dirty="0"/>
          </a:p>
          <a:p>
            <a:r>
              <a:rPr lang="tr-TR" sz="2500" dirty="0"/>
              <a:t>When Nfinity Games published Point Blank and other games on whole Europe, that software will be useful for users also. But for only Turkish users, it is too risky.</a:t>
            </a:r>
            <a:endParaRPr lang="en-US" sz="2500" dirty="0"/>
          </a:p>
          <a:p>
            <a:r>
              <a:rPr lang="tr-TR" sz="2500" dirty="0"/>
              <a:t>Using “Chat box” function on Portal will be more efficient instead of developing new software for users communication. Besides that, we have to keep users focus on Portal also. With that kind of software, they can’t focus on portal. </a:t>
            </a:r>
            <a:endParaRPr lang="en-US" sz="2500" dirty="0"/>
          </a:p>
          <a:p>
            <a:r>
              <a:rPr lang="tr-TR" sz="2500" dirty="0"/>
              <a:t>And kind of Garena softwares are “VPN” based systems. It means “Virtual Private Network”. As you know, players should be in same network, cafe, house, office for playing off-line games such as Counter Strike, Quake 3 etc. But users can connect their networks by VPN system and they can play with out any “Network Requirements”</a:t>
            </a:r>
            <a:endParaRPr lang="en-US" sz="2500" dirty="0"/>
          </a:p>
          <a:p>
            <a:r>
              <a:rPr lang="tr-TR" sz="2500" dirty="0"/>
              <a:t>Garena is using that system because they have great power on their area. And they are providing “Game Community Service”  with Garena Messenger. Clan system is including other games such as Call of Duty, Counter Strike, League of Legens, Heroes of Newerth and other games which are not publishing by Garena. That messenger system is mostly supporting “Gamer Communities” instead of keeping &amp; supporting to only Company Game’s communities. In that cases, it is too risky for Nfinity Games.</a:t>
            </a:r>
            <a:endParaRPr lang="en-US" sz="2500" dirty="0"/>
          </a:p>
          <a:p>
            <a:pPr marL="400050" lvl="1" indent="0">
              <a:buNone/>
            </a:pPr>
            <a:endParaRPr lang="tr-TR" sz="1400" dirty="0" smtClean="0">
              <a:latin typeface="Calibri" pitchFamily="34" charset="0"/>
              <a:cs typeface="Calibri" pitchFamily="34" charset="0"/>
            </a:endParaRPr>
          </a:p>
        </p:txBody>
      </p:sp>
    </p:spTree>
    <p:extLst>
      <p:ext uri="{BB962C8B-B14F-4D97-AF65-F5344CB8AC3E}">
        <p14:creationId xmlns:p14="http://schemas.microsoft.com/office/powerpoint/2010/main" val="107738735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Index</a:t>
            </a:r>
            <a:endParaRPr lang="en-US" dirty="0"/>
          </a:p>
        </p:txBody>
      </p:sp>
      <p:sp>
        <p:nvSpPr>
          <p:cNvPr id="3" name="Content Placeholder 2"/>
          <p:cNvSpPr>
            <a:spLocks noGrp="1"/>
          </p:cNvSpPr>
          <p:nvPr>
            <p:ph idx="1"/>
          </p:nvPr>
        </p:nvSpPr>
        <p:spPr/>
        <p:txBody>
          <a:bodyPr>
            <a:normAutofit/>
          </a:bodyPr>
          <a:lstStyle/>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4"/>
            </a:pPr>
            <a:r>
              <a:rPr lang="tr-TR" sz="1400" b="1" dirty="0" smtClean="0">
                <a:latin typeface="Calibri" pitchFamily="34" charset="0"/>
                <a:cs typeface="Calibri" pitchFamily="34" charset="0"/>
              </a:rPr>
              <a:t>System</a:t>
            </a:r>
          </a:p>
          <a:p>
            <a:pPr marL="1371600" lvl="2" indent="-514350">
              <a:buFont typeface="+mj-lt"/>
              <a:buAutoNum type="arabicPeriod"/>
            </a:pPr>
            <a:r>
              <a:rPr lang="tr-TR" sz="1400" dirty="0" smtClean="0">
                <a:latin typeface="Calibri" pitchFamily="34" charset="0"/>
                <a:cs typeface="Calibri" pitchFamily="34" charset="0"/>
              </a:rPr>
              <a:t>Schema of Game Messenger System</a:t>
            </a:r>
          </a:p>
          <a:p>
            <a:pPr marL="857250" lvl="1" indent="-457200">
              <a:buFont typeface="+mj-lt"/>
              <a:buAutoNum type="arabicPeriod" startAt="4"/>
            </a:pPr>
            <a:endParaRPr lang="tr-TR" sz="1400" dirty="0" smtClean="0">
              <a:latin typeface="Calibri" pitchFamily="34" charset="0"/>
              <a:cs typeface="Calibri" pitchFamily="34" charset="0"/>
            </a:endParaRPr>
          </a:p>
          <a:p>
            <a:pPr marL="1257300" lvl="2" indent="-457200">
              <a:buFont typeface="+mj-lt"/>
              <a:buAutoNum type="arabicPeriod"/>
            </a:pPr>
            <a:endParaRPr lang="tr-TR" sz="1400" dirty="0" smtClean="0">
              <a:latin typeface="Calibri" pitchFamily="34" charset="0"/>
              <a:cs typeface="Calibri" pitchFamily="34" charset="0"/>
            </a:endParaRPr>
          </a:p>
          <a:p>
            <a:pPr marL="857250" lvl="1" indent="-457200">
              <a:buFont typeface="+mj-lt"/>
              <a:buAutoNum type="arabicPeriod" startAt="4"/>
            </a:pPr>
            <a:endParaRPr lang="tr-TR" sz="1400" dirty="0" smtClean="0">
              <a:latin typeface="Calibri" pitchFamily="34" charset="0"/>
              <a:cs typeface="Calibri" pitchFamily="34" charset="0"/>
            </a:endParaRPr>
          </a:p>
        </p:txBody>
      </p:sp>
    </p:spTree>
    <p:extLst>
      <p:ext uri="{BB962C8B-B14F-4D97-AF65-F5344CB8AC3E}">
        <p14:creationId xmlns:p14="http://schemas.microsoft.com/office/powerpoint/2010/main" val="13084002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latin typeface="Calibri" pitchFamily="34" charset="0"/>
                <a:cs typeface="Calibri" pitchFamily="34" charset="0"/>
              </a:rPr>
              <a:t>4.1. Schema of Game Messenger</a:t>
            </a:r>
            <a:endParaRPr lang="en-US" dirty="0">
              <a:latin typeface="Calibri" pitchFamily="34" charset="0"/>
              <a:cs typeface="Calibri" pitchFamily="34" charset="0"/>
            </a:endParaRPr>
          </a:p>
        </p:txBody>
      </p:sp>
      <p:sp>
        <p:nvSpPr>
          <p:cNvPr id="4" name="Oval 3"/>
          <p:cNvSpPr/>
          <p:nvPr/>
        </p:nvSpPr>
        <p:spPr>
          <a:xfrm>
            <a:off x="3581401" y="1219200"/>
            <a:ext cx="1371600" cy="96202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tr-TR" sz="2800" dirty="0" smtClean="0">
                <a:latin typeface="Calibri" pitchFamily="34" charset="0"/>
                <a:cs typeface="Calibri" pitchFamily="34" charset="0"/>
              </a:rPr>
              <a:t>User A</a:t>
            </a:r>
            <a:endParaRPr lang="en-US" sz="2800" dirty="0">
              <a:latin typeface="Calibri" pitchFamily="34" charset="0"/>
              <a:cs typeface="Calibri" pitchFamily="34" charset="0"/>
            </a:endParaRPr>
          </a:p>
        </p:txBody>
      </p:sp>
      <p:sp>
        <p:nvSpPr>
          <p:cNvPr id="5" name="Rectangle 4"/>
          <p:cNvSpPr/>
          <p:nvPr/>
        </p:nvSpPr>
        <p:spPr>
          <a:xfrm>
            <a:off x="6096000" y="2362200"/>
            <a:ext cx="1905000" cy="251460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r>
              <a:rPr lang="tr-TR" sz="2000" dirty="0" smtClean="0">
                <a:latin typeface="Calibri" pitchFamily="34" charset="0"/>
                <a:cs typeface="Calibri" pitchFamily="34" charset="0"/>
              </a:rPr>
              <a:t>Messenger</a:t>
            </a:r>
          </a:p>
          <a:p>
            <a:pPr marL="285750" indent="-285750">
              <a:buFont typeface="Arial" pitchFamily="34" charset="0"/>
              <a:buChar char="•"/>
            </a:pPr>
            <a:r>
              <a:rPr lang="tr-TR" sz="2000" dirty="0" smtClean="0">
                <a:latin typeface="Calibri" pitchFamily="34" charset="0"/>
                <a:cs typeface="Calibri" pitchFamily="34" charset="0"/>
              </a:rPr>
              <a:t>Contact to friends</a:t>
            </a:r>
          </a:p>
          <a:p>
            <a:pPr marL="285750" indent="-285750">
              <a:buFont typeface="Arial" pitchFamily="34" charset="0"/>
              <a:buChar char="•"/>
            </a:pPr>
            <a:r>
              <a:rPr lang="tr-TR" sz="2000" dirty="0" smtClean="0">
                <a:latin typeface="Calibri" pitchFamily="34" charset="0"/>
                <a:cs typeface="Calibri" pitchFamily="34" charset="0"/>
              </a:rPr>
              <a:t>Contact with Clan</a:t>
            </a:r>
            <a:endParaRPr lang="en-US" sz="2000" dirty="0">
              <a:latin typeface="Calibri" pitchFamily="34" charset="0"/>
              <a:cs typeface="Calibri" pitchFamily="34" charset="0"/>
            </a:endParaRPr>
          </a:p>
        </p:txBody>
      </p:sp>
      <p:sp>
        <p:nvSpPr>
          <p:cNvPr id="7" name="Rectangle 6"/>
          <p:cNvSpPr/>
          <p:nvPr/>
        </p:nvSpPr>
        <p:spPr>
          <a:xfrm>
            <a:off x="381000" y="2362200"/>
            <a:ext cx="1905000" cy="2514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tr-TR" sz="2000" dirty="0" smtClean="0">
                <a:latin typeface="Calibri" pitchFamily="34" charset="0"/>
                <a:cs typeface="Calibri" pitchFamily="34" charset="0"/>
              </a:rPr>
              <a:t>Web Page</a:t>
            </a:r>
          </a:p>
          <a:p>
            <a:pPr marL="285750" indent="-285750">
              <a:buFont typeface="Arial" pitchFamily="34" charset="0"/>
              <a:buChar char="•"/>
            </a:pPr>
            <a:r>
              <a:rPr lang="tr-TR" sz="2000" dirty="0" smtClean="0">
                <a:latin typeface="Calibri" pitchFamily="34" charset="0"/>
                <a:cs typeface="Calibri" pitchFamily="34" charset="0"/>
              </a:rPr>
              <a:t>Clan Pages</a:t>
            </a:r>
          </a:p>
          <a:p>
            <a:pPr marL="285750" indent="-285750">
              <a:buFont typeface="Arial" pitchFamily="34" charset="0"/>
              <a:buChar char="•"/>
            </a:pPr>
            <a:r>
              <a:rPr lang="tr-TR" sz="2000" dirty="0" smtClean="0">
                <a:latin typeface="Calibri" pitchFamily="34" charset="0"/>
                <a:cs typeface="Calibri" pitchFamily="34" charset="0"/>
              </a:rPr>
              <a:t>Clan Friends</a:t>
            </a:r>
          </a:p>
        </p:txBody>
      </p:sp>
      <p:sp>
        <p:nvSpPr>
          <p:cNvPr id="8" name="Oval 7"/>
          <p:cNvSpPr/>
          <p:nvPr/>
        </p:nvSpPr>
        <p:spPr>
          <a:xfrm>
            <a:off x="3581401" y="4886325"/>
            <a:ext cx="1371600" cy="96202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tr-TR" sz="2800" dirty="0" smtClean="0">
                <a:latin typeface="Calibri" pitchFamily="34" charset="0"/>
                <a:cs typeface="Calibri" pitchFamily="34" charset="0"/>
              </a:rPr>
              <a:t>User B</a:t>
            </a:r>
            <a:endParaRPr lang="en-US" sz="2800" dirty="0">
              <a:latin typeface="Calibri" pitchFamily="34" charset="0"/>
              <a:cs typeface="Calibri" pitchFamily="34" charset="0"/>
            </a:endParaRPr>
          </a:p>
        </p:txBody>
      </p:sp>
      <p:cxnSp>
        <p:nvCxnSpPr>
          <p:cNvPr id="21" name="Elbow Connector 20"/>
          <p:cNvCxnSpPr>
            <a:stCxn id="4" idx="6"/>
            <a:endCxn id="5" idx="0"/>
          </p:cNvCxnSpPr>
          <p:nvPr/>
        </p:nvCxnSpPr>
        <p:spPr>
          <a:xfrm>
            <a:off x="4953001" y="1700213"/>
            <a:ext cx="2095499" cy="661987"/>
          </a:xfrm>
          <a:prstGeom prst="bentConnector2">
            <a:avLst/>
          </a:prstGeom>
          <a:ln w="19050">
            <a:headEnd type="arrow"/>
            <a:tailEnd type="arrow"/>
          </a:ln>
        </p:spPr>
        <p:style>
          <a:lnRef idx="1">
            <a:schemeClr val="accent1"/>
          </a:lnRef>
          <a:fillRef idx="0">
            <a:schemeClr val="accent1"/>
          </a:fillRef>
          <a:effectRef idx="0">
            <a:schemeClr val="accent1"/>
          </a:effectRef>
          <a:fontRef idx="minor">
            <a:schemeClr val="tx1"/>
          </a:fontRef>
        </p:style>
      </p:cxnSp>
      <p:cxnSp>
        <p:nvCxnSpPr>
          <p:cNvPr id="23" name="Elbow Connector 22"/>
          <p:cNvCxnSpPr>
            <a:stCxn id="5" idx="2"/>
            <a:endCxn id="8" idx="6"/>
          </p:cNvCxnSpPr>
          <p:nvPr/>
        </p:nvCxnSpPr>
        <p:spPr>
          <a:xfrm rot="5400000">
            <a:off x="5755482" y="4074320"/>
            <a:ext cx="490538" cy="2095499"/>
          </a:xfrm>
          <a:prstGeom prst="bentConnector2">
            <a:avLst/>
          </a:prstGeom>
          <a:ln w="19050">
            <a:headEnd type="arrow"/>
            <a:tailEnd type="arrow"/>
          </a:ln>
        </p:spPr>
        <p:style>
          <a:lnRef idx="1">
            <a:schemeClr val="accent1"/>
          </a:lnRef>
          <a:fillRef idx="0">
            <a:schemeClr val="accent1"/>
          </a:fillRef>
          <a:effectRef idx="0">
            <a:schemeClr val="accent1"/>
          </a:effectRef>
          <a:fontRef idx="minor">
            <a:schemeClr val="tx1"/>
          </a:fontRef>
        </p:style>
      </p:cxnSp>
      <p:cxnSp>
        <p:nvCxnSpPr>
          <p:cNvPr id="26" name="Elbow Connector 25"/>
          <p:cNvCxnSpPr>
            <a:stCxn id="7" idx="0"/>
            <a:endCxn id="4" idx="2"/>
          </p:cNvCxnSpPr>
          <p:nvPr/>
        </p:nvCxnSpPr>
        <p:spPr>
          <a:xfrm rot="5400000" flipH="1" flipV="1">
            <a:off x="2126457" y="907257"/>
            <a:ext cx="661987" cy="2247901"/>
          </a:xfrm>
          <a:prstGeom prst="bentConnector2">
            <a:avLst/>
          </a:prstGeom>
          <a:ln w="19050">
            <a:headEnd type="arrow"/>
            <a:tailEnd type="arrow"/>
          </a:ln>
        </p:spPr>
        <p:style>
          <a:lnRef idx="1">
            <a:schemeClr val="accent1"/>
          </a:lnRef>
          <a:fillRef idx="0">
            <a:schemeClr val="accent1"/>
          </a:fillRef>
          <a:effectRef idx="0">
            <a:schemeClr val="accent1"/>
          </a:effectRef>
          <a:fontRef idx="minor">
            <a:schemeClr val="tx1"/>
          </a:fontRef>
        </p:style>
      </p:cxnSp>
      <p:cxnSp>
        <p:nvCxnSpPr>
          <p:cNvPr id="29" name="Elbow Connector 28"/>
          <p:cNvCxnSpPr>
            <a:stCxn id="7" idx="2"/>
            <a:endCxn id="8" idx="2"/>
          </p:cNvCxnSpPr>
          <p:nvPr/>
        </p:nvCxnSpPr>
        <p:spPr>
          <a:xfrm rot="16200000" flipH="1">
            <a:off x="2212181" y="3998118"/>
            <a:ext cx="490538" cy="2247901"/>
          </a:xfrm>
          <a:prstGeom prst="bentConnector2">
            <a:avLst/>
          </a:prstGeom>
          <a:ln w="19050">
            <a:headEnd type="arrow"/>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4" idx="4"/>
            <a:endCxn id="5" idx="1"/>
          </p:cNvCxnSpPr>
          <p:nvPr/>
        </p:nvCxnSpPr>
        <p:spPr>
          <a:xfrm>
            <a:off x="4267201" y="2181225"/>
            <a:ext cx="1828799" cy="1438275"/>
          </a:xfrm>
          <a:prstGeom prst="straightConnector1">
            <a:avLst/>
          </a:prstGeom>
          <a:ln w="19050">
            <a:solidFill>
              <a:srgbClr val="FF0000"/>
            </a:solidFill>
            <a:headEnd type="arrow"/>
            <a:tailEnd type="arrow"/>
          </a:ln>
        </p:spPr>
        <p:style>
          <a:lnRef idx="1">
            <a:schemeClr val="accent2"/>
          </a:lnRef>
          <a:fillRef idx="0">
            <a:schemeClr val="accent2"/>
          </a:fillRef>
          <a:effectRef idx="0">
            <a:schemeClr val="accent2"/>
          </a:effectRef>
          <a:fontRef idx="minor">
            <a:schemeClr val="tx1"/>
          </a:fontRef>
        </p:style>
      </p:cxnSp>
      <p:cxnSp>
        <p:nvCxnSpPr>
          <p:cNvPr id="36" name="Straight Arrow Connector 35"/>
          <p:cNvCxnSpPr>
            <a:stCxn id="5" idx="1"/>
            <a:endCxn id="8" idx="0"/>
          </p:cNvCxnSpPr>
          <p:nvPr/>
        </p:nvCxnSpPr>
        <p:spPr>
          <a:xfrm flipH="1">
            <a:off x="4267201" y="3619500"/>
            <a:ext cx="1828799" cy="1266825"/>
          </a:xfrm>
          <a:prstGeom prst="straightConnector1">
            <a:avLst/>
          </a:prstGeom>
          <a:ln w="19050">
            <a:solidFill>
              <a:srgbClr val="FF0000"/>
            </a:solidFill>
            <a:headEnd type="arrow"/>
            <a:tailEnd type="arrow"/>
          </a:ln>
        </p:spPr>
        <p:style>
          <a:lnRef idx="1">
            <a:schemeClr val="accent2"/>
          </a:lnRef>
          <a:fillRef idx="0">
            <a:schemeClr val="accent2"/>
          </a:fillRef>
          <a:effectRef idx="0">
            <a:schemeClr val="accent2"/>
          </a:effectRef>
          <a:fontRef idx="minor">
            <a:schemeClr val="tx1"/>
          </a:fontRef>
        </p:style>
      </p:cxnSp>
      <p:cxnSp>
        <p:nvCxnSpPr>
          <p:cNvPr id="45" name="Elbow Connector 44"/>
          <p:cNvCxnSpPr>
            <a:stCxn id="7" idx="1"/>
            <a:endCxn id="5" idx="3"/>
          </p:cNvCxnSpPr>
          <p:nvPr/>
        </p:nvCxnSpPr>
        <p:spPr>
          <a:xfrm rot="10800000" flipH="1">
            <a:off x="381000" y="3619500"/>
            <a:ext cx="7620000" cy="12700"/>
          </a:xfrm>
          <a:prstGeom prst="bentConnector5">
            <a:avLst>
              <a:gd name="adj1" fmla="val -3000"/>
              <a:gd name="adj2" fmla="val 21225000"/>
              <a:gd name="adj3" fmla="val 103000"/>
            </a:avLst>
          </a:prstGeom>
          <a:ln w="38100">
            <a:solidFill>
              <a:srgbClr val="FF0000"/>
            </a:solidFill>
            <a:headEnd type="arrow"/>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7277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Index</a:t>
            </a:r>
            <a:endParaRPr lang="en-US" dirty="0"/>
          </a:p>
        </p:txBody>
      </p:sp>
      <p:sp>
        <p:nvSpPr>
          <p:cNvPr id="3" name="Content Placeholder 2"/>
          <p:cNvSpPr>
            <a:spLocks noGrp="1"/>
          </p:cNvSpPr>
          <p:nvPr>
            <p:ph idx="1"/>
          </p:nvPr>
        </p:nvSpPr>
        <p:spPr/>
        <p:txBody>
          <a:bodyPr>
            <a:normAutofit/>
          </a:bodyPr>
          <a:lstStyle/>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3"/>
            </a:pPr>
            <a:endParaRPr lang="tr-TR" sz="1400" b="1" dirty="0">
              <a:latin typeface="Calibri" pitchFamily="34" charset="0"/>
              <a:cs typeface="Calibri" pitchFamily="34" charset="0"/>
            </a:endParaRPr>
          </a:p>
          <a:p>
            <a:pPr marL="971550" lvl="1" indent="-514350">
              <a:buFont typeface="+mj-lt"/>
              <a:buAutoNum type="arabicPeriod" startAt="3"/>
            </a:pPr>
            <a:endParaRPr lang="tr-TR" sz="1400" b="1" dirty="0" smtClean="0">
              <a:latin typeface="Calibri" pitchFamily="34" charset="0"/>
              <a:cs typeface="Calibri" pitchFamily="34" charset="0"/>
            </a:endParaRPr>
          </a:p>
          <a:p>
            <a:pPr marL="971550" lvl="1" indent="-514350">
              <a:buFont typeface="+mj-lt"/>
              <a:buAutoNum type="arabicPeriod" startAt="5"/>
            </a:pPr>
            <a:r>
              <a:rPr lang="tr-TR" sz="1500" b="1" dirty="0">
                <a:latin typeface="Calibri" pitchFamily="34" charset="0"/>
                <a:cs typeface="Calibri" pitchFamily="34" charset="0"/>
              </a:rPr>
              <a:t>Other Softwares</a:t>
            </a:r>
          </a:p>
          <a:p>
            <a:pPr marL="1371600" lvl="2" indent="-514350">
              <a:buFont typeface="+mj-lt"/>
              <a:buAutoNum type="arabicPeriod"/>
            </a:pPr>
            <a:r>
              <a:rPr lang="tr-TR" sz="1500" dirty="0">
                <a:latin typeface="Calibri" pitchFamily="34" charset="0"/>
                <a:cs typeface="Calibri" pitchFamily="34" charset="0"/>
              </a:rPr>
              <a:t>Hamachi &amp; GameSpy</a:t>
            </a:r>
          </a:p>
          <a:p>
            <a:pPr marL="1371600" lvl="2" indent="-514350">
              <a:buFont typeface="+mj-lt"/>
              <a:buAutoNum type="arabicPeriod"/>
            </a:pPr>
            <a:r>
              <a:rPr lang="tr-TR" sz="1500" dirty="0">
                <a:latin typeface="Calibri" pitchFamily="34" charset="0"/>
                <a:cs typeface="Calibri" pitchFamily="34" charset="0"/>
              </a:rPr>
              <a:t>Comparing Garena, Hamachi and GameSpy</a:t>
            </a:r>
          </a:p>
          <a:p>
            <a:pPr marL="400050" lvl="1" indent="0">
              <a:buNone/>
            </a:pPr>
            <a:endParaRPr lang="tr-TR" sz="1400" dirty="0" smtClean="0">
              <a:latin typeface="Calibri" pitchFamily="34" charset="0"/>
              <a:cs typeface="Calibri" pitchFamily="34" charset="0"/>
            </a:endParaRPr>
          </a:p>
          <a:p>
            <a:pPr marL="1257300" lvl="2" indent="-457200">
              <a:buFont typeface="+mj-lt"/>
              <a:buAutoNum type="arabicPeriod"/>
            </a:pPr>
            <a:endParaRPr lang="tr-TR" sz="1400" dirty="0" smtClean="0">
              <a:latin typeface="Calibri" pitchFamily="34" charset="0"/>
              <a:cs typeface="Calibri" pitchFamily="34" charset="0"/>
            </a:endParaRPr>
          </a:p>
          <a:p>
            <a:pPr marL="857250" lvl="1" indent="-457200">
              <a:buFont typeface="+mj-lt"/>
              <a:buAutoNum type="arabicPeriod" startAt="4"/>
            </a:pPr>
            <a:endParaRPr lang="tr-TR" sz="1400" dirty="0" smtClean="0">
              <a:latin typeface="Calibri" pitchFamily="34" charset="0"/>
              <a:cs typeface="Calibri" pitchFamily="34" charset="0"/>
            </a:endParaRPr>
          </a:p>
        </p:txBody>
      </p:sp>
    </p:spTree>
    <p:extLst>
      <p:ext uri="{BB962C8B-B14F-4D97-AF65-F5344CB8AC3E}">
        <p14:creationId xmlns:p14="http://schemas.microsoft.com/office/powerpoint/2010/main" val="215554450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5.1. Hamachi &amp; GameSpy</a:t>
            </a:r>
            <a:endParaRPr lang="en-US" dirty="0"/>
          </a:p>
        </p:txBody>
      </p:sp>
      <p:sp>
        <p:nvSpPr>
          <p:cNvPr id="3" name="Content Placeholder 2"/>
          <p:cNvSpPr>
            <a:spLocks noGrp="1"/>
          </p:cNvSpPr>
          <p:nvPr>
            <p:ph idx="1"/>
          </p:nvPr>
        </p:nvSpPr>
        <p:spPr/>
        <p:txBody>
          <a:bodyPr>
            <a:normAutofit/>
          </a:bodyPr>
          <a:lstStyle/>
          <a:p>
            <a:pPr marL="0" indent="0">
              <a:buNone/>
            </a:pPr>
            <a:r>
              <a:rPr lang="tr-TR" sz="1800" dirty="0" smtClean="0">
                <a:latin typeface="Calibri" pitchFamily="34" charset="0"/>
                <a:cs typeface="Calibri" pitchFamily="34" charset="0"/>
              </a:rPr>
              <a:t>You can find detailed information about Hamachi and GameSpy below by wikipedia pages:</a:t>
            </a:r>
          </a:p>
          <a:p>
            <a:r>
              <a:rPr lang="tr-TR" sz="1800" dirty="0" smtClean="0">
                <a:latin typeface="Calibri" pitchFamily="34" charset="0"/>
                <a:cs typeface="Calibri" pitchFamily="34" charset="0"/>
              </a:rPr>
              <a:t>Hamachi : </a:t>
            </a:r>
            <a:r>
              <a:rPr lang="en-US" sz="1800" u="sng" dirty="0">
                <a:latin typeface="Calibri" pitchFamily="34" charset="0"/>
                <a:cs typeface="Calibri" pitchFamily="34" charset="0"/>
                <a:hlinkClick r:id="rId2"/>
              </a:rPr>
              <a:t>http://en.wikipedia.org/wiki/Hamachi_(software)</a:t>
            </a:r>
            <a:endParaRPr lang="tr-TR" sz="1800" dirty="0" smtClean="0">
              <a:latin typeface="Calibri" pitchFamily="34" charset="0"/>
              <a:cs typeface="Calibri" pitchFamily="34" charset="0"/>
            </a:endParaRPr>
          </a:p>
          <a:p>
            <a:r>
              <a:rPr lang="tr-TR" sz="1800" dirty="0" smtClean="0">
                <a:latin typeface="Calibri" pitchFamily="34" charset="0"/>
                <a:cs typeface="Calibri" pitchFamily="34" charset="0"/>
              </a:rPr>
              <a:t>GameSpy : </a:t>
            </a:r>
            <a:r>
              <a:rPr lang="en-US" sz="1800" u="sng" dirty="0">
                <a:latin typeface="Calibri" pitchFamily="34" charset="0"/>
                <a:cs typeface="Calibri" pitchFamily="34" charset="0"/>
                <a:hlinkClick r:id="rId3"/>
              </a:rPr>
              <a:t>http://en.wikipedia.org/wiki/Gamespy</a:t>
            </a:r>
            <a:endParaRPr lang="tr-TR" sz="1800" dirty="0" smtClean="0">
              <a:latin typeface="Calibri" pitchFamily="34" charset="0"/>
              <a:cs typeface="Calibri" pitchFamily="34" charset="0"/>
            </a:endParaRPr>
          </a:p>
          <a:p>
            <a:pPr marL="1257300" lvl="2" indent="-457200">
              <a:buFont typeface="+mj-lt"/>
              <a:buAutoNum type="arabicPeriod"/>
            </a:pPr>
            <a:endParaRPr lang="tr-TR" sz="1400" dirty="0" smtClean="0">
              <a:latin typeface="Calibri" pitchFamily="34" charset="0"/>
              <a:cs typeface="Calibri" pitchFamily="34" charset="0"/>
            </a:endParaRPr>
          </a:p>
          <a:p>
            <a:pPr marL="857250" lvl="1" indent="-457200">
              <a:buFont typeface="+mj-lt"/>
              <a:buAutoNum type="arabicPeriod" startAt="4"/>
            </a:pPr>
            <a:endParaRPr lang="tr-TR" sz="1400" dirty="0" smtClean="0">
              <a:latin typeface="Calibri" pitchFamily="34" charset="0"/>
              <a:cs typeface="Calibri" pitchFamily="34" charset="0"/>
            </a:endParaRPr>
          </a:p>
        </p:txBody>
      </p:sp>
    </p:spTree>
    <p:extLst>
      <p:ext uri="{BB962C8B-B14F-4D97-AF65-F5344CB8AC3E}">
        <p14:creationId xmlns:p14="http://schemas.microsoft.com/office/powerpoint/2010/main" val="226851512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Index</a:t>
            </a:r>
            <a:endParaRPr lang="en-US" dirty="0"/>
          </a:p>
        </p:txBody>
      </p:sp>
      <p:sp>
        <p:nvSpPr>
          <p:cNvPr id="3" name="Content Placeholder 2"/>
          <p:cNvSpPr>
            <a:spLocks noGrp="1"/>
          </p:cNvSpPr>
          <p:nvPr>
            <p:ph idx="1"/>
          </p:nvPr>
        </p:nvSpPr>
        <p:spPr/>
        <p:txBody>
          <a:bodyPr>
            <a:normAutofit lnSpcReduction="10000"/>
          </a:bodyPr>
          <a:lstStyle/>
          <a:p>
            <a:pPr lvl="1">
              <a:buFont typeface="+mj-lt"/>
              <a:buAutoNum type="arabicPeriod"/>
            </a:pPr>
            <a:endParaRPr lang="tr-TR" sz="1400" b="1" dirty="0" smtClean="0">
              <a:latin typeface="Calibri" pitchFamily="34" charset="0"/>
              <a:cs typeface="Calibri" pitchFamily="34" charset="0"/>
            </a:endParaRPr>
          </a:p>
          <a:p>
            <a:pPr lvl="1">
              <a:buFont typeface="+mj-lt"/>
              <a:buAutoNum type="arabicPeriod"/>
            </a:pPr>
            <a:endParaRPr lang="tr-TR" sz="1400" b="1" dirty="0">
              <a:latin typeface="Calibri" pitchFamily="34" charset="0"/>
              <a:cs typeface="Calibri" pitchFamily="34" charset="0"/>
            </a:endParaRPr>
          </a:p>
          <a:p>
            <a:pPr lvl="1">
              <a:buFont typeface="+mj-lt"/>
              <a:buAutoNum type="arabicPeriod"/>
            </a:pPr>
            <a:endParaRPr lang="tr-TR" sz="1400" b="1" dirty="0" smtClean="0">
              <a:latin typeface="Calibri" pitchFamily="34" charset="0"/>
              <a:cs typeface="Calibri" pitchFamily="34" charset="0"/>
            </a:endParaRPr>
          </a:p>
          <a:p>
            <a:pPr lvl="1">
              <a:buFont typeface="+mj-lt"/>
              <a:buAutoNum type="arabicPeriod"/>
            </a:pPr>
            <a:endParaRPr lang="tr-TR" sz="1400" b="1" dirty="0">
              <a:latin typeface="Calibri" pitchFamily="34" charset="0"/>
              <a:cs typeface="Calibri" pitchFamily="34" charset="0"/>
            </a:endParaRPr>
          </a:p>
          <a:p>
            <a:pPr lvl="1">
              <a:buFont typeface="+mj-lt"/>
              <a:buAutoNum type="arabicPeriod"/>
            </a:pPr>
            <a:endParaRPr lang="tr-TR" sz="1400" b="1" dirty="0" smtClean="0">
              <a:latin typeface="Calibri" pitchFamily="34" charset="0"/>
              <a:cs typeface="Calibri" pitchFamily="34" charset="0"/>
            </a:endParaRPr>
          </a:p>
          <a:p>
            <a:pPr lvl="1">
              <a:buFont typeface="+mj-lt"/>
              <a:buAutoNum type="arabicPeriod"/>
            </a:pPr>
            <a:endParaRPr lang="tr-TR" sz="1400" b="1" dirty="0">
              <a:latin typeface="Calibri" pitchFamily="34" charset="0"/>
              <a:cs typeface="Calibri" pitchFamily="34" charset="0"/>
            </a:endParaRPr>
          </a:p>
          <a:p>
            <a:pPr lvl="1">
              <a:buFont typeface="+mj-lt"/>
              <a:buAutoNum type="arabicPeriod"/>
            </a:pPr>
            <a:endParaRPr lang="tr-TR" sz="1400" b="1" dirty="0" smtClean="0">
              <a:latin typeface="Calibri" pitchFamily="34" charset="0"/>
              <a:cs typeface="Calibri" pitchFamily="34" charset="0"/>
            </a:endParaRPr>
          </a:p>
          <a:p>
            <a:pPr lvl="1">
              <a:buFont typeface="+mj-lt"/>
              <a:buAutoNum type="arabicPeriod"/>
            </a:pPr>
            <a:endParaRPr lang="tr-TR" sz="1400" b="1" dirty="0">
              <a:latin typeface="Calibri" pitchFamily="34" charset="0"/>
              <a:cs typeface="Calibri" pitchFamily="34" charset="0"/>
            </a:endParaRPr>
          </a:p>
          <a:p>
            <a:pPr lvl="1">
              <a:buFont typeface="+mj-lt"/>
              <a:buAutoNum type="arabicPeriod"/>
            </a:pPr>
            <a:endParaRPr lang="tr-TR" sz="1400" b="1" dirty="0" smtClean="0">
              <a:latin typeface="Calibri" pitchFamily="34" charset="0"/>
              <a:cs typeface="Calibri" pitchFamily="34" charset="0"/>
            </a:endParaRPr>
          </a:p>
          <a:p>
            <a:pPr lvl="1">
              <a:buFont typeface="+mj-lt"/>
              <a:buAutoNum type="arabicPeriod"/>
            </a:pPr>
            <a:endParaRPr lang="tr-TR" sz="1400" b="1" dirty="0">
              <a:latin typeface="Calibri" pitchFamily="34" charset="0"/>
              <a:cs typeface="Calibri" pitchFamily="34" charset="0"/>
            </a:endParaRPr>
          </a:p>
          <a:p>
            <a:pPr lvl="1">
              <a:buFont typeface="+mj-lt"/>
              <a:buAutoNum type="arabicPeriod"/>
            </a:pPr>
            <a:endParaRPr lang="tr-TR" sz="1400" b="1" dirty="0" smtClean="0">
              <a:latin typeface="Calibri" pitchFamily="34" charset="0"/>
              <a:cs typeface="Calibri" pitchFamily="34" charset="0"/>
            </a:endParaRPr>
          </a:p>
          <a:p>
            <a:pPr lvl="1">
              <a:buFont typeface="+mj-lt"/>
              <a:buAutoNum type="arabicPeriod"/>
            </a:pPr>
            <a:endParaRPr lang="tr-TR" sz="1400" b="1" dirty="0">
              <a:latin typeface="Calibri" pitchFamily="34" charset="0"/>
              <a:cs typeface="Calibri" pitchFamily="34" charset="0"/>
            </a:endParaRPr>
          </a:p>
          <a:p>
            <a:pPr lvl="1">
              <a:buFont typeface="+mj-lt"/>
              <a:buAutoNum type="arabicPeriod"/>
            </a:pPr>
            <a:endParaRPr lang="tr-TR" sz="1400" b="1" dirty="0" smtClean="0">
              <a:latin typeface="Calibri" pitchFamily="34" charset="0"/>
              <a:cs typeface="Calibri" pitchFamily="34" charset="0"/>
            </a:endParaRPr>
          </a:p>
          <a:p>
            <a:pPr lvl="1">
              <a:buFont typeface="+mj-lt"/>
              <a:buAutoNum type="arabicPeriod"/>
            </a:pPr>
            <a:endParaRPr lang="tr-TR" sz="1400" b="1" dirty="0">
              <a:latin typeface="Calibri" pitchFamily="34" charset="0"/>
              <a:cs typeface="Calibri" pitchFamily="34" charset="0"/>
            </a:endParaRPr>
          </a:p>
          <a:p>
            <a:pPr lvl="1">
              <a:buFont typeface="+mj-lt"/>
              <a:buAutoNum type="arabicPeriod"/>
            </a:pPr>
            <a:endParaRPr lang="tr-TR" sz="1400" b="1" dirty="0" smtClean="0">
              <a:latin typeface="Calibri" pitchFamily="34" charset="0"/>
              <a:cs typeface="Calibri" pitchFamily="34" charset="0"/>
            </a:endParaRPr>
          </a:p>
          <a:p>
            <a:pPr lvl="1">
              <a:buFont typeface="+mj-lt"/>
              <a:buAutoNum type="arabicPeriod"/>
            </a:pPr>
            <a:endParaRPr lang="tr-TR" sz="1400" b="1" dirty="0">
              <a:latin typeface="Calibri" pitchFamily="34" charset="0"/>
              <a:cs typeface="Calibri" pitchFamily="34" charset="0"/>
            </a:endParaRPr>
          </a:p>
          <a:p>
            <a:pPr lvl="1">
              <a:buFont typeface="+mj-lt"/>
              <a:buAutoNum type="arabicPeriod"/>
            </a:pPr>
            <a:endParaRPr lang="tr-TR" sz="1400" b="1" dirty="0" smtClean="0">
              <a:latin typeface="Calibri" pitchFamily="34" charset="0"/>
              <a:cs typeface="Calibri" pitchFamily="34" charset="0"/>
            </a:endParaRPr>
          </a:p>
          <a:p>
            <a:pPr lvl="1">
              <a:buFont typeface="+mj-lt"/>
              <a:buAutoNum type="arabicPeriod"/>
            </a:pPr>
            <a:endParaRPr lang="tr-TR" sz="1400" b="1" dirty="0">
              <a:latin typeface="Calibri" pitchFamily="34" charset="0"/>
              <a:cs typeface="Calibri" pitchFamily="34" charset="0"/>
            </a:endParaRPr>
          </a:p>
          <a:p>
            <a:pPr lvl="1">
              <a:buFont typeface="+mj-lt"/>
              <a:buAutoNum type="arabicPeriod"/>
            </a:pPr>
            <a:r>
              <a:rPr lang="tr-TR" sz="1400" b="1" dirty="0" smtClean="0">
                <a:latin typeface="Calibri" pitchFamily="34" charset="0"/>
                <a:cs typeface="Calibri" pitchFamily="34" charset="0"/>
              </a:rPr>
              <a:t>Web Page</a:t>
            </a:r>
          </a:p>
          <a:p>
            <a:pPr marL="1371600" lvl="2" indent="-514350">
              <a:buFont typeface="+mj-lt"/>
              <a:buAutoNum type="arabicPeriod"/>
            </a:pPr>
            <a:r>
              <a:rPr lang="tr-TR" sz="1400" dirty="0" smtClean="0">
                <a:latin typeface="Calibri" pitchFamily="34" charset="0"/>
                <a:cs typeface="Calibri" pitchFamily="34" charset="0"/>
              </a:rPr>
              <a:t>Clan Pages</a:t>
            </a:r>
          </a:p>
          <a:p>
            <a:pPr marL="1371600" lvl="2" indent="-514350">
              <a:buFont typeface="+mj-lt"/>
              <a:buAutoNum type="arabicPeriod"/>
            </a:pPr>
            <a:r>
              <a:rPr lang="tr-TR" sz="1400" dirty="0" smtClean="0">
                <a:latin typeface="Calibri" pitchFamily="34" charset="0"/>
                <a:cs typeface="Calibri" pitchFamily="34" charset="0"/>
              </a:rPr>
              <a:t>Clan Creation</a:t>
            </a:r>
          </a:p>
          <a:p>
            <a:pPr marL="1257300" lvl="2" indent="-457200">
              <a:buFont typeface="+mj-lt"/>
              <a:buAutoNum type="arabicPeriod"/>
            </a:pPr>
            <a:endParaRPr lang="tr-TR" sz="1400" dirty="0" smtClean="0">
              <a:latin typeface="Calibri" pitchFamily="34" charset="0"/>
              <a:cs typeface="Calibri" pitchFamily="34" charset="0"/>
            </a:endParaRPr>
          </a:p>
          <a:p>
            <a:pPr marL="857250" lvl="1" indent="-457200">
              <a:buFont typeface="+mj-lt"/>
              <a:buAutoNum type="arabicPeriod"/>
            </a:pPr>
            <a:endParaRPr lang="tr-TR" sz="1400" dirty="0" smtClean="0">
              <a:latin typeface="Calibri" pitchFamily="34" charset="0"/>
              <a:cs typeface="Calibri" pitchFamily="34" charset="0"/>
            </a:endParaRPr>
          </a:p>
        </p:txBody>
      </p:sp>
    </p:spTree>
    <p:extLst>
      <p:ext uri="{BB962C8B-B14F-4D97-AF65-F5344CB8AC3E}">
        <p14:creationId xmlns:p14="http://schemas.microsoft.com/office/powerpoint/2010/main" val="387503928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5.2. Comparing</a:t>
            </a:r>
            <a:endParaRPr lang="en-US" dirty="0"/>
          </a:p>
        </p:txBody>
      </p:sp>
      <p:sp>
        <p:nvSpPr>
          <p:cNvPr id="3" name="Content Placeholder 2"/>
          <p:cNvSpPr>
            <a:spLocks noGrp="1"/>
          </p:cNvSpPr>
          <p:nvPr>
            <p:ph idx="1"/>
          </p:nvPr>
        </p:nvSpPr>
        <p:spPr>
          <a:xfrm>
            <a:off x="533400" y="2438400"/>
            <a:ext cx="6415118" cy="2247920"/>
          </a:xfrm>
        </p:spPr>
        <p:txBody>
          <a:bodyPr>
            <a:normAutofit/>
          </a:bodyPr>
          <a:lstStyle/>
          <a:p>
            <a:r>
              <a:rPr lang="tr-TR" sz="1800" dirty="0" smtClean="0">
                <a:latin typeface="Calibri" pitchFamily="34" charset="0"/>
                <a:cs typeface="Calibri" pitchFamily="34" charset="0"/>
              </a:rPr>
              <a:t>Garena software is very similar with GameSpy</a:t>
            </a:r>
          </a:p>
          <a:p>
            <a:r>
              <a:rPr lang="tr-TR" sz="1800" dirty="0" smtClean="0">
                <a:latin typeface="Calibri" pitchFamily="34" charset="0"/>
                <a:cs typeface="Calibri" pitchFamily="34" charset="0"/>
              </a:rPr>
              <a:t>Garena and GameSpy has Special Game Servers for users</a:t>
            </a:r>
          </a:p>
          <a:p>
            <a:r>
              <a:rPr lang="tr-TR" sz="1800" dirty="0" smtClean="0">
                <a:latin typeface="Calibri" pitchFamily="34" charset="0"/>
                <a:cs typeface="Calibri" pitchFamily="34" charset="0"/>
              </a:rPr>
              <a:t>All of them is VPN Service (Virtual Private Network)</a:t>
            </a:r>
          </a:p>
          <a:p>
            <a:r>
              <a:rPr lang="tr-TR" sz="1800" dirty="0" smtClean="0">
                <a:latin typeface="Calibri" pitchFamily="34" charset="0"/>
                <a:cs typeface="Calibri" pitchFamily="34" charset="0"/>
              </a:rPr>
              <a:t>All of them is very important for «Offline Games»</a:t>
            </a:r>
            <a:endParaRPr lang="tr-TR" sz="1400" dirty="0" smtClean="0">
              <a:latin typeface="Calibri" pitchFamily="34" charset="0"/>
              <a:cs typeface="Calibri" pitchFamily="34" charset="0"/>
            </a:endParaRPr>
          </a:p>
          <a:p>
            <a:pPr marL="857250" lvl="1" indent="-457200">
              <a:buFont typeface="+mj-lt"/>
              <a:buAutoNum type="arabicPeriod" startAt="4"/>
            </a:pPr>
            <a:endParaRPr lang="tr-TR" sz="1400" dirty="0" smtClean="0">
              <a:latin typeface="Calibri" pitchFamily="34" charset="0"/>
              <a:cs typeface="Calibri" pitchFamily="34" charset="0"/>
            </a:endParaRPr>
          </a:p>
        </p:txBody>
      </p:sp>
      <p:graphicFrame>
        <p:nvGraphicFramePr>
          <p:cNvPr id="4" name="Table 3"/>
          <p:cNvGraphicFramePr>
            <a:graphicFrameLocks noGrp="1"/>
          </p:cNvGraphicFramePr>
          <p:nvPr>
            <p:extLst>
              <p:ext uri="{D42A27DB-BD31-4B8C-83A1-F6EECF244321}">
                <p14:modId xmlns:p14="http://schemas.microsoft.com/office/powerpoint/2010/main" val="4293119958"/>
              </p:ext>
            </p:extLst>
          </p:nvPr>
        </p:nvGraphicFramePr>
        <p:xfrm>
          <a:off x="1295400" y="914400"/>
          <a:ext cx="5562601" cy="1371601"/>
        </p:xfrm>
        <a:graphic>
          <a:graphicData uri="http://schemas.openxmlformats.org/drawingml/2006/table">
            <a:tbl>
              <a:tblPr/>
              <a:tblGrid>
                <a:gridCol w="1681057"/>
                <a:gridCol w="1345791"/>
                <a:gridCol w="1345791"/>
                <a:gridCol w="1189962"/>
              </a:tblGrid>
              <a:tr h="226711">
                <a:tc>
                  <a:txBody>
                    <a:bodyPr/>
                    <a:lstStyle/>
                    <a:p>
                      <a:pPr algn="ctr" fontAlgn="b"/>
                      <a:r>
                        <a:rPr lang="en-US" sz="1100" b="1" i="0" u="none" strike="noStrike" dirty="0">
                          <a:solidFill>
                            <a:srgbClr val="000000"/>
                          </a:solidFill>
                          <a:effectLst/>
                          <a:latin typeface="Calibri"/>
                        </a:rPr>
                        <a:t>Functions</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1" i="0" u="none" strike="noStrike">
                          <a:solidFill>
                            <a:srgbClr val="000000"/>
                          </a:solidFill>
                          <a:effectLst/>
                          <a:latin typeface="Calibri"/>
                        </a:rPr>
                        <a:t>Garena</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1" i="0" u="none" strike="noStrike">
                          <a:solidFill>
                            <a:srgbClr val="000000"/>
                          </a:solidFill>
                          <a:effectLst/>
                          <a:latin typeface="Calibri"/>
                        </a:rPr>
                        <a:t>GameSpy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1" i="0" u="none" strike="noStrike">
                          <a:solidFill>
                            <a:srgbClr val="000000"/>
                          </a:solidFill>
                          <a:effectLst/>
                          <a:latin typeface="Calibri"/>
                        </a:rPr>
                        <a:t>Hamachi</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6711">
                <a:tc>
                  <a:txBody>
                    <a:bodyPr/>
                    <a:lstStyle/>
                    <a:p>
                      <a:pPr algn="ctr" fontAlgn="b"/>
                      <a:r>
                        <a:rPr lang="en-US" sz="1100" b="0" i="0" u="none" strike="noStrike">
                          <a:solidFill>
                            <a:srgbClr val="000000"/>
                          </a:solidFill>
                          <a:effectLst/>
                          <a:latin typeface="Calibri"/>
                        </a:rPr>
                        <a:t>VPN Support</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Yes</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Yes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Yes</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6711">
                <a:tc>
                  <a:txBody>
                    <a:bodyPr/>
                    <a:lstStyle/>
                    <a:p>
                      <a:pPr algn="ctr" fontAlgn="b"/>
                      <a:r>
                        <a:rPr lang="en-US" sz="1100" b="0" i="0" u="none" strike="noStrike">
                          <a:solidFill>
                            <a:srgbClr val="000000"/>
                          </a:solidFill>
                          <a:effectLst/>
                          <a:latin typeface="Calibri"/>
                        </a:rPr>
                        <a:t>Chat Function</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Yes</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Yes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Yes</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6711">
                <a:tc>
                  <a:txBody>
                    <a:bodyPr/>
                    <a:lstStyle/>
                    <a:p>
                      <a:pPr algn="ctr" fontAlgn="b"/>
                      <a:r>
                        <a:rPr lang="en-US" sz="1100" b="0" i="0" u="none" strike="noStrike">
                          <a:solidFill>
                            <a:srgbClr val="000000"/>
                          </a:solidFill>
                          <a:effectLst/>
                          <a:latin typeface="Calibri"/>
                        </a:rPr>
                        <a:t>PC</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Yes</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Yes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Yes</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6711">
                <a:tc>
                  <a:txBody>
                    <a:bodyPr/>
                    <a:lstStyle/>
                    <a:p>
                      <a:pPr algn="ctr" fontAlgn="b"/>
                      <a:r>
                        <a:rPr lang="en-US" sz="1100" b="0" i="0" u="none" strike="noStrike">
                          <a:solidFill>
                            <a:srgbClr val="000000"/>
                          </a:solidFill>
                          <a:effectLst/>
                          <a:latin typeface="Calibri"/>
                        </a:rPr>
                        <a:t>Console Support</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No</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Yes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No</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38046">
                <a:tc>
                  <a:txBody>
                    <a:bodyPr/>
                    <a:lstStyle/>
                    <a:p>
                      <a:pPr algn="ctr" fontAlgn="b"/>
                      <a:r>
                        <a:rPr lang="en-US" sz="1100" b="0" i="0" u="none" strike="noStrike" dirty="0">
                          <a:solidFill>
                            <a:srgbClr val="000000"/>
                          </a:solidFill>
                          <a:effectLst/>
                          <a:latin typeface="Calibri"/>
                        </a:rPr>
                        <a:t>Server</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Special Server</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Special Server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a:rPr>
                        <a:t>User's PC</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05915414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1.1. Clan Pages</a:t>
            </a:r>
            <a:endParaRPr lang="en-US" dirty="0"/>
          </a:p>
        </p:txBody>
      </p:sp>
      <p:sp>
        <p:nvSpPr>
          <p:cNvPr id="5" name="TextBox 4"/>
          <p:cNvSpPr txBox="1"/>
          <p:nvPr/>
        </p:nvSpPr>
        <p:spPr>
          <a:xfrm>
            <a:off x="6172200" y="990600"/>
            <a:ext cx="2667000" cy="4401205"/>
          </a:xfrm>
          <a:prstGeom prst="rect">
            <a:avLst/>
          </a:prstGeom>
          <a:noFill/>
        </p:spPr>
        <p:txBody>
          <a:bodyPr wrap="square" rtlCol="0">
            <a:spAutoFit/>
          </a:bodyPr>
          <a:lstStyle/>
          <a:p>
            <a:r>
              <a:rPr lang="tr-TR" sz="1400" dirty="0" smtClean="0">
                <a:latin typeface="Calibri" pitchFamily="34" charset="0"/>
                <a:cs typeface="Calibri" pitchFamily="34" charset="0"/>
              </a:rPr>
              <a:t>Clan Pages (</a:t>
            </a:r>
            <a:r>
              <a:rPr lang="tr-TR" sz="1400" b="1" dirty="0" smtClean="0">
                <a:latin typeface="Calibri" pitchFamily="34" charset="0"/>
                <a:cs typeface="Calibri" pitchFamily="34" charset="0"/>
                <a:hlinkClick r:id="rId2"/>
              </a:rPr>
              <a:t>Link</a:t>
            </a:r>
            <a:r>
              <a:rPr lang="tr-TR" sz="1400" dirty="0" smtClean="0">
                <a:latin typeface="Calibri" pitchFamily="34" charset="0"/>
                <a:cs typeface="Calibri" pitchFamily="34" charset="0"/>
              </a:rPr>
              <a:t>)</a:t>
            </a:r>
          </a:p>
          <a:p>
            <a:pPr marL="342900" indent="-342900">
              <a:buFont typeface="+mj-lt"/>
              <a:buAutoNum type="arabicPeriod"/>
            </a:pPr>
            <a:r>
              <a:rPr lang="tr-TR" sz="1400" dirty="0" smtClean="0">
                <a:latin typeface="Calibri" pitchFamily="34" charset="0"/>
                <a:cs typeface="Calibri" pitchFamily="34" charset="0"/>
              </a:rPr>
              <a:t>Clan Search</a:t>
            </a:r>
          </a:p>
          <a:p>
            <a:pPr marL="800100" lvl="1" indent="-342900">
              <a:buFont typeface="Arial" pitchFamily="34" charset="0"/>
              <a:buChar char="•"/>
            </a:pPr>
            <a:r>
              <a:rPr lang="tr-TR" sz="1400" dirty="0" smtClean="0">
                <a:latin typeface="Calibri" pitchFamily="34" charset="0"/>
                <a:cs typeface="Calibri" pitchFamily="34" charset="0"/>
              </a:rPr>
              <a:t>Search by Text</a:t>
            </a:r>
          </a:p>
          <a:p>
            <a:pPr marL="800100" lvl="1" indent="-342900">
              <a:buFont typeface="Arial" pitchFamily="34" charset="0"/>
              <a:buChar char="•"/>
            </a:pPr>
            <a:r>
              <a:rPr lang="tr-TR" sz="1400" dirty="0" smtClean="0">
                <a:latin typeface="Calibri" pitchFamily="34" charset="0"/>
                <a:cs typeface="Calibri" pitchFamily="34" charset="0"/>
              </a:rPr>
              <a:t>Browse Clan List</a:t>
            </a:r>
          </a:p>
          <a:p>
            <a:pPr marL="342900" indent="-342900">
              <a:buFont typeface="+mj-lt"/>
              <a:buAutoNum type="arabicPeriod"/>
            </a:pPr>
            <a:r>
              <a:rPr lang="tr-TR" sz="1400" dirty="0" smtClean="0">
                <a:latin typeface="Calibri" pitchFamily="34" charset="0"/>
                <a:cs typeface="Calibri" pitchFamily="34" charset="0"/>
              </a:rPr>
              <a:t>Rotating Banner Area</a:t>
            </a:r>
          </a:p>
          <a:p>
            <a:pPr marL="800100" lvl="1" indent="-342900">
              <a:buFont typeface="Arial" pitchFamily="34" charset="0"/>
              <a:buChar char="•"/>
            </a:pPr>
            <a:r>
              <a:rPr lang="tr-TR" sz="1400" b="1" dirty="0" smtClean="0">
                <a:latin typeface="Calibri" pitchFamily="34" charset="0"/>
                <a:cs typeface="Calibri" pitchFamily="34" charset="0"/>
              </a:rPr>
              <a:t>Highlights</a:t>
            </a:r>
            <a:r>
              <a:rPr lang="tr-TR" sz="1400" dirty="0" smtClean="0">
                <a:latin typeface="Calibri" pitchFamily="34" charset="0"/>
                <a:cs typeface="Calibri" pitchFamily="34" charset="0"/>
              </a:rPr>
              <a:t/>
            </a:r>
            <a:br>
              <a:rPr lang="tr-TR" sz="1400" dirty="0" smtClean="0">
                <a:latin typeface="Calibri" pitchFamily="34" charset="0"/>
                <a:cs typeface="Calibri" pitchFamily="34" charset="0"/>
              </a:rPr>
            </a:br>
            <a:r>
              <a:rPr lang="tr-TR" sz="1400" dirty="0" smtClean="0">
                <a:latin typeface="Calibri" pitchFamily="34" charset="0"/>
                <a:cs typeface="Calibri" pitchFamily="34" charset="0"/>
              </a:rPr>
              <a:t>News about clan pages</a:t>
            </a:r>
          </a:p>
          <a:p>
            <a:pPr marL="800100" lvl="1" indent="-342900">
              <a:buFont typeface="Arial" pitchFamily="34" charset="0"/>
              <a:buChar char="•"/>
            </a:pPr>
            <a:r>
              <a:rPr lang="tr-TR" sz="1400" b="1" dirty="0" smtClean="0">
                <a:latin typeface="Calibri" pitchFamily="34" charset="0"/>
                <a:cs typeface="Calibri" pitchFamily="34" charset="0"/>
              </a:rPr>
              <a:t>News</a:t>
            </a:r>
            <a:r>
              <a:rPr lang="tr-TR" sz="1400" dirty="0" smtClean="0">
                <a:latin typeface="Calibri" pitchFamily="34" charset="0"/>
                <a:cs typeface="Calibri" pitchFamily="34" charset="0"/>
              </a:rPr>
              <a:t/>
            </a:r>
            <a:br>
              <a:rPr lang="tr-TR" sz="1400" dirty="0" smtClean="0">
                <a:latin typeface="Calibri" pitchFamily="34" charset="0"/>
                <a:cs typeface="Calibri" pitchFamily="34" charset="0"/>
              </a:rPr>
            </a:br>
            <a:r>
              <a:rPr lang="tr-TR" sz="1400" dirty="0" smtClean="0">
                <a:latin typeface="Calibri" pitchFamily="34" charset="0"/>
                <a:cs typeface="Calibri" pitchFamily="34" charset="0"/>
              </a:rPr>
              <a:t>News about clan page system</a:t>
            </a:r>
          </a:p>
          <a:p>
            <a:pPr marL="800100" lvl="1" indent="-342900">
              <a:buFont typeface="Arial" pitchFamily="34" charset="0"/>
              <a:buChar char="•"/>
            </a:pPr>
            <a:r>
              <a:rPr lang="tr-TR" sz="1400" b="1" dirty="0" smtClean="0">
                <a:latin typeface="Calibri" pitchFamily="34" charset="0"/>
                <a:cs typeface="Calibri" pitchFamily="34" charset="0"/>
              </a:rPr>
              <a:t>Recruitments</a:t>
            </a:r>
            <a:r>
              <a:rPr lang="tr-TR" sz="1400" dirty="0" smtClean="0">
                <a:latin typeface="Calibri" pitchFamily="34" charset="0"/>
                <a:cs typeface="Calibri" pitchFamily="34" charset="0"/>
              </a:rPr>
              <a:t/>
            </a:r>
            <a:br>
              <a:rPr lang="tr-TR" sz="1400" dirty="0" smtClean="0">
                <a:latin typeface="Calibri" pitchFamily="34" charset="0"/>
                <a:cs typeface="Calibri" pitchFamily="34" charset="0"/>
              </a:rPr>
            </a:br>
            <a:r>
              <a:rPr lang="tr-TR" sz="1400" dirty="0" smtClean="0">
                <a:latin typeface="Calibri" pitchFamily="34" charset="0"/>
                <a:cs typeface="Calibri" pitchFamily="34" charset="0"/>
              </a:rPr>
              <a:t>List of Clans which are recruiting new member </a:t>
            </a:r>
          </a:p>
          <a:p>
            <a:pPr marL="342900" indent="-342900">
              <a:buFont typeface="+mj-lt"/>
              <a:buAutoNum type="arabicPeriod"/>
            </a:pPr>
            <a:r>
              <a:rPr lang="tr-TR" sz="1400" dirty="0" smtClean="0">
                <a:latin typeface="Calibri" pitchFamily="34" charset="0"/>
                <a:cs typeface="Calibri" pitchFamily="34" charset="0"/>
              </a:rPr>
              <a:t>Featured Clans</a:t>
            </a:r>
            <a:br>
              <a:rPr lang="tr-TR" sz="1400" dirty="0" smtClean="0">
                <a:latin typeface="Calibri" pitchFamily="34" charset="0"/>
                <a:cs typeface="Calibri" pitchFamily="34" charset="0"/>
              </a:rPr>
            </a:br>
            <a:r>
              <a:rPr lang="tr-TR" sz="1400" dirty="0" smtClean="0">
                <a:latin typeface="Calibri" pitchFamily="34" charset="0"/>
                <a:cs typeface="Calibri" pitchFamily="34" charset="0"/>
              </a:rPr>
              <a:t>Random/Daily Clan Page promotion</a:t>
            </a:r>
          </a:p>
          <a:p>
            <a:pPr marL="342900" indent="-342900">
              <a:buFont typeface="+mj-lt"/>
              <a:buAutoNum type="arabicPeriod"/>
            </a:pPr>
            <a:r>
              <a:rPr lang="tr-TR" sz="1400" dirty="0" smtClean="0">
                <a:latin typeface="Calibri" pitchFamily="34" charset="0"/>
                <a:cs typeface="Calibri" pitchFamily="34" charset="0"/>
              </a:rPr>
              <a:t>Language Options</a:t>
            </a:r>
          </a:p>
          <a:p>
            <a:pPr marL="342900" indent="-342900">
              <a:buFont typeface="+mj-lt"/>
              <a:buAutoNum type="arabicPeriod"/>
            </a:pPr>
            <a:endParaRPr lang="tr-TR" sz="1400" dirty="0" smtClean="0">
              <a:latin typeface="Calibri" pitchFamily="34" charset="0"/>
              <a:cs typeface="Calibri" pitchFamily="34" charset="0"/>
            </a:endParaRPr>
          </a:p>
          <a:p>
            <a:endParaRPr lang="en-US" sz="1400" dirty="0">
              <a:latin typeface="Calibri" pitchFamily="34" charset="0"/>
              <a:cs typeface="Calibri" pitchFamily="34" charset="0"/>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0975" y="990600"/>
            <a:ext cx="5824968" cy="4419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1752600" y="3200399"/>
            <a:ext cx="2819400" cy="228601"/>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7" name="Rectangle 6"/>
          <p:cNvSpPr/>
          <p:nvPr/>
        </p:nvSpPr>
        <p:spPr>
          <a:xfrm>
            <a:off x="342900" y="3587750"/>
            <a:ext cx="2857500" cy="113665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8" name="Rectangle 7"/>
          <p:cNvSpPr/>
          <p:nvPr/>
        </p:nvSpPr>
        <p:spPr>
          <a:xfrm>
            <a:off x="3314700" y="3587750"/>
            <a:ext cx="2628900" cy="113665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9" name="Rectangle 8"/>
          <p:cNvSpPr/>
          <p:nvPr/>
        </p:nvSpPr>
        <p:spPr>
          <a:xfrm>
            <a:off x="5334000" y="4876800"/>
            <a:ext cx="609600" cy="22860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3" name="TextBox 2"/>
          <p:cNvSpPr txBox="1"/>
          <p:nvPr/>
        </p:nvSpPr>
        <p:spPr>
          <a:xfrm>
            <a:off x="2979159" y="4385845"/>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2</a:t>
            </a:r>
            <a:endParaRPr lang="en-US" sz="1600" b="1" dirty="0">
              <a:solidFill>
                <a:schemeClr val="bg1"/>
              </a:solidFill>
              <a:latin typeface="Calibri" pitchFamily="34" charset="0"/>
              <a:cs typeface="Calibri" pitchFamily="34" charset="0"/>
            </a:endParaRPr>
          </a:p>
        </p:txBody>
      </p:sp>
      <p:sp>
        <p:nvSpPr>
          <p:cNvPr id="10" name="TextBox 9"/>
          <p:cNvSpPr txBox="1"/>
          <p:nvPr/>
        </p:nvSpPr>
        <p:spPr>
          <a:xfrm>
            <a:off x="4572000" y="3090446"/>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1</a:t>
            </a:r>
            <a:endParaRPr lang="en-US" sz="1600" b="1" dirty="0">
              <a:solidFill>
                <a:schemeClr val="bg1"/>
              </a:solidFill>
              <a:latin typeface="Calibri" pitchFamily="34" charset="0"/>
              <a:cs typeface="Calibri" pitchFamily="34" charset="0"/>
            </a:endParaRPr>
          </a:p>
        </p:txBody>
      </p:sp>
      <p:sp>
        <p:nvSpPr>
          <p:cNvPr id="11" name="TextBox 10"/>
          <p:cNvSpPr txBox="1"/>
          <p:nvPr/>
        </p:nvSpPr>
        <p:spPr>
          <a:xfrm>
            <a:off x="5715000" y="4393214"/>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3</a:t>
            </a:r>
            <a:endParaRPr lang="en-US" sz="1600" b="1" dirty="0">
              <a:solidFill>
                <a:schemeClr val="bg1"/>
              </a:solidFill>
              <a:latin typeface="Calibri" pitchFamily="34" charset="0"/>
              <a:cs typeface="Calibri" pitchFamily="34" charset="0"/>
            </a:endParaRPr>
          </a:p>
        </p:txBody>
      </p:sp>
      <p:sp>
        <p:nvSpPr>
          <p:cNvPr id="12" name="TextBox 11"/>
          <p:cNvSpPr txBox="1"/>
          <p:nvPr/>
        </p:nvSpPr>
        <p:spPr>
          <a:xfrm>
            <a:off x="5943600" y="4766846"/>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4</a:t>
            </a:r>
            <a:endParaRPr lang="en-US" sz="1600" b="1" dirty="0">
              <a:solidFill>
                <a:schemeClr val="bg1"/>
              </a:solidFill>
              <a:latin typeface="Calibri" pitchFamily="34" charset="0"/>
              <a:cs typeface="Calibri" pitchFamily="34" charset="0"/>
            </a:endParaRPr>
          </a:p>
        </p:txBody>
      </p:sp>
    </p:spTree>
    <p:extLst>
      <p:ext uri="{BB962C8B-B14F-4D97-AF65-F5344CB8AC3E}">
        <p14:creationId xmlns:p14="http://schemas.microsoft.com/office/powerpoint/2010/main" val="388094581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1.1. Clan Pages</a:t>
            </a:r>
            <a:endParaRPr lang="en-US" dirty="0"/>
          </a:p>
        </p:txBody>
      </p:sp>
      <p:sp>
        <p:nvSpPr>
          <p:cNvPr id="5" name="TextBox 4"/>
          <p:cNvSpPr txBox="1"/>
          <p:nvPr/>
        </p:nvSpPr>
        <p:spPr>
          <a:xfrm>
            <a:off x="6172200" y="990600"/>
            <a:ext cx="2667000" cy="4524315"/>
          </a:xfrm>
          <a:prstGeom prst="rect">
            <a:avLst/>
          </a:prstGeom>
          <a:noFill/>
        </p:spPr>
        <p:txBody>
          <a:bodyPr wrap="square" rtlCol="0">
            <a:spAutoFit/>
          </a:bodyPr>
          <a:lstStyle/>
          <a:p>
            <a:pPr marL="342900" indent="-342900">
              <a:buFont typeface="+mj-lt"/>
              <a:buAutoNum type="arabicPeriod"/>
            </a:pPr>
            <a:r>
              <a:rPr lang="tr-TR" dirty="0" smtClean="0">
                <a:latin typeface="Calibri" pitchFamily="34" charset="0"/>
                <a:cs typeface="Calibri" pitchFamily="34" charset="0"/>
              </a:rPr>
              <a:t>Clan Name / Clan Page Link (</a:t>
            </a:r>
            <a:r>
              <a:rPr lang="tr-TR" dirty="0" smtClean="0">
                <a:latin typeface="Calibri" pitchFamily="34" charset="0"/>
                <a:cs typeface="Calibri" pitchFamily="34" charset="0"/>
                <a:hlinkClick r:id="rId2"/>
              </a:rPr>
              <a:t>Link</a:t>
            </a:r>
            <a:r>
              <a:rPr lang="tr-TR" dirty="0" smtClean="0">
                <a:latin typeface="Calibri" pitchFamily="34" charset="0"/>
                <a:cs typeface="Calibri" pitchFamily="34" charset="0"/>
              </a:rPr>
              <a:t>)</a:t>
            </a:r>
          </a:p>
          <a:p>
            <a:pPr marL="342900" indent="-342900">
              <a:buFont typeface="+mj-lt"/>
              <a:buAutoNum type="arabicPeriod"/>
            </a:pPr>
            <a:r>
              <a:rPr lang="tr-TR" dirty="0" smtClean="0">
                <a:latin typeface="Calibri" pitchFamily="34" charset="0"/>
                <a:cs typeface="Calibri" pitchFamily="34" charset="0"/>
              </a:rPr>
              <a:t>Clan Profile</a:t>
            </a:r>
          </a:p>
          <a:p>
            <a:pPr marL="800100" lvl="1" indent="-342900">
              <a:buFont typeface="Arial" pitchFamily="34" charset="0"/>
              <a:buChar char="•"/>
            </a:pPr>
            <a:r>
              <a:rPr lang="tr-TR" dirty="0" smtClean="0">
                <a:latin typeface="Calibri" pitchFamily="34" charset="0"/>
                <a:cs typeface="Calibri" pitchFamily="34" charset="0"/>
              </a:rPr>
              <a:t>Clan Master</a:t>
            </a:r>
          </a:p>
          <a:p>
            <a:pPr marL="800100" lvl="1" indent="-342900">
              <a:buFont typeface="Arial" pitchFamily="34" charset="0"/>
              <a:buChar char="•"/>
            </a:pPr>
            <a:r>
              <a:rPr lang="tr-TR" dirty="0" smtClean="0">
                <a:latin typeface="Calibri" pitchFamily="34" charset="0"/>
                <a:cs typeface="Calibri" pitchFamily="34" charset="0"/>
              </a:rPr>
              <a:t>Members</a:t>
            </a:r>
          </a:p>
          <a:p>
            <a:pPr marL="800100" lvl="1" indent="-342900">
              <a:buFont typeface="Arial" pitchFamily="34" charset="0"/>
              <a:buChar char="•"/>
            </a:pPr>
            <a:r>
              <a:rPr lang="tr-TR" dirty="0" smtClean="0">
                <a:latin typeface="Calibri" pitchFamily="34" charset="0"/>
                <a:cs typeface="Calibri" pitchFamily="34" charset="0"/>
              </a:rPr>
              <a:t>Created On</a:t>
            </a:r>
          </a:p>
          <a:p>
            <a:pPr marL="800100" lvl="1" indent="-342900">
              <a:buFont typeface="Arial" pitchFamily="34" charset="0"/>
              <a:buChar char="•"/>
            </a:pPr>
            <a:r>
              <a:rPr lang="tr-TR" dirty="0" smtClean="0">
                <a:latin typeface="Calibri" pitchFamily="34" charset="0"/>
                <a:cs typeface="Calibri" pitchFamily="34" charset="0"/>
              </a:rPr>
              <a:t>Clan Name</a:t>
            </a:r>
          </a:p>
          <a:p>
            <a:pPr marL="800100" lvl="1" indent="-342900">
              <a:buFont typeface="Arial" pitchFamily="34" charset="0"/>
              <a:buChar char="•"/>
            </a:pPr>
            <a:r>
              <a:rPr lang="tr-TR" dirty="0" smtClean="0">
                <a:latin typeface="Calibri" pitchFamily="34" charset="0"/>
                <a:cs typeface="Calibri" pitchFamily="34" charset="0"/>
              </a:rPr>
              <a:t>Game</a:t>
            </a:r>
          </a:p>
          <a:p>
            <a:pPr marL="800100" lvl="1" indent="-342900">
              <a:buFont typeface="Arial" pitchFamily="34" charset="0"/>
              <a:buChar char="•"/>
            </a:pPr>
            <a:r>
              <a:rPr lang="tr-TR" dirty="0" smtClean="0">
                <a:latin typeface="Calibri" pitchFamily="34" charset="0"/>
                <a:cs typeface="Calibri" pitchFamily="34" charset="0"/>
              </a:rPr>
              <a:t>Country</a:t>
            </a:r>
          </a:p>
          <a:p>
            <a:pPr marL="800100" lvl="1" indent="-342900">
              <a:buFont typeface="Arial" pitchFamily="34" charset="0"/>
              <a:buChar char="•"/>
            </a:pPr>
            <a:r>
              <a:rPr lang="tr-TR" dirty="0" smtClean="0">
                <a:latin typeface="Calibri" pitchFamily="34" charset="0"/>
                <a:cs typeface="Calibri" pitchFamily="34" charset="0"/>
              </a:rPr>
              <a:t>Description</a:t>
            </a:r>
          </a:p>
          <a:p>
            <a:pPr marL="342900" indent="-342900">
              <a:buFont typeface="+mj-lt"/>
              <a:buAutoNum type="arabicPeriod"/>
            </a:pPr>
            <a:r>
              <a:rPr lang="tr-TR" dirty="0" smtClean="0">
                <a:latin typeface="Calibri" pitchFamily="34" charset="0"/>
                <a:cs typeface="Calibri" pitchFamily="34" charset="0"/>
              </a:rPr>
              <a:t>Clan Master’s announcements</a:t>
            </a:r>
          </a:p>
          <a:p>
            <a:pPr marL="342900" indent="-342900">
              <a:buFont typeface="+mj-lt"/>
              <a:buAutoNum type="arabicPeriod"/>
            </a:pPr>
            <a:r>
              <a:rPr lang="tr-TR" dirty="0" smtClean="0">
                <a:latin typeface="Calibri" pitchFamily="34" charset="0"/>
                <a:cs typeface="Calibri" pitchFamily="34" charset="0"/>
              </a:rPr>
              <a:t>Clan Announcements</a:t>
            </a:r>
          </a:p>
          <a:p>
            <a:pPr marL="342900" indent="-342900">
              <a:buFont typeface="+mj-lt"/>
              <a:buAutoNum type="arabicPeriod"/>
            </a:pPr>
            <a:r>
              <a:rPr lang="tr-TR" dirty="0" smtClean="0">
                <a:latin typeface="Calibri" pitchFamily="34" charset="0"/>
                <a:cs typeface="Calibri" pitchFamily="34" charset="0"/>
              </a:rPr>
              <a:t>Clan Activeness Rating</a:t>
            </a:r>
          </a:p>
          <a:p>
            <a:pPr marL="342900" indent="-342900">
              <a:buFont typeface="+mj-lt"/>
              <a:buAutoNum type="arabicPeriod"/>
            </a:pPr>
            <a:endParaRPr lang="tr-TR" dirty="0" smtClean="0">
              <a:latin typeface="Calibri" pitchFamily="34" charset="0"/>
              <a:cs typeface="Calibri" pitchFamily="34" charset="0"/>
            </a:endParaRPr>
          </a:p>
          <a:p>
            <a:endParaRPr lang="en-US" dirty="0">
              <a:latin typeface="Calibri" pitchFamily="34" charset="0"/>
              <a:cs typeface="Calibri" pitchFamily="34" charset="0"/>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1" y="990600"/>
            <a:ext cx="5486400" cy="50953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4114799" y="990600"/>
            <a:ext cx="1600201" cy="22860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7" name="Rectangle 6"/>
          <p:cNvSpPr/>
          <p:nvPr/>
        </p:nvSpPr>
        <p:spPr>
          <a:xfrm>
            <a:off x="4495801" y="3048000"/>
            <a:ext cx="1219200" cy="68580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8" name="Rectangle 7"/>
          <p:cNvSpPr/>
          <p:nvPr/>
        </p:nvSpPr>
        <p:spPr>
          <a:xfrm>
            <a:off x="4572000" y="2743200"/>
            <a:ext cx="762000" cy="30480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9" name="Rectangle 8"/>
          <p:cNvSpPr/>
          <p:nvPr/>
        </p:nvSpPr>
        <p:spPr>
          <a:xfrm>
            <a:off x="234950" y="2736850"/>
            <a:ext cx="1212849" cy="290195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0" name="Rectangle 9"/>
          <p:cNvSpPr/>
          <p:nvPr/>
        </p:nvSpPr>
        <p:spPr>
          <a:xfrm>
            <a:off x="1479549" y="3060700"/>
            <a:ext cx="2940051" cy="290195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1" name="TextBox 10"/>
          <p:cNvSpPr txBox="1"/>
          <p:nvPr/>
        </p:nvSpPr>
        <p:spPr>
          <a:xfrm>
            <a:off x="3882735" y="880646"/>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1</a:t>
            </a:r>
            <a:endParaRPr lang="en-US" sz="1600" b="1" dirty="0">
              <a:solidFill>
                <a:schemeClr val="bg1"/>
              </a:solidFill>
              <a:latin typeface="Calibri" pitchFamily="34" charset="0"/>
              <a:cs typeface="Calibri" pitchFamily="34" charset="0"/>
            </a:endParaRPr>
          </a:p>
        </p:txBody>
      </p:sp>
      <p:sp>
        <p:nvSpPr>
          <p:cNvPr id="12" name="TextBox 11"/>
          <p:cNvSpPr txBox="1"/>
          <p:nvPr/>
        </p:nvSpPr>
        <p:spPr>
          <a:xfrm>
            <a:off x="1216313" y="5300246"/>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2</a:t>
            </a:r>
            <a:endParaRPr lang="en-US" sz="1600" b="1" dirty="0">
              <a:solidFill>
                <a:schemeClr val="bg1"/>
              </a:solidFill>
              <a:latin typeface="Calibri" pitchFamily="34" charset="0"/>
              <a:cs typeface="Calibri" pitchFamily="34" charset="0"/>
            </a:endParaRPr>
          </a:p>
        </p:txBody>
      </p:sp>
      <p:sp>
        <p:nvSpPr>
          <p:cNvPr id="13" name="TextBox 12"/>
          <p:cNvSpPr txBox="1"/>
          <p:nvPr/>
        </p:nvSpPr>
        <p:spPr>
          <a:xfrm>
            <a:off x="4191000" y="3060700"/>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3</a:t>
            </a:r>
            <a:endParaRPr lang="en-US" sz="1600" b="1" dirty="0">
              <a:solidFill>
                <a:schemeClr val="bg1"/>
              </a:solidFill>
              <a:latin typeface="Calibri" pitchFamily="34" charset="0"/>
              <a:cs typeface="Calibri" pitchFamily="34" charset="0"/>
            </a:endParaRPr>
          </a:p>
        </p:txBody>
      </p:sp>
      <p:sp>
        <p:nvSpPr>
          <p:cNvPr id="14" name="TextBox 13"/>
          <p:cNvSpPr txBox="1"/>
          <p:nvPr/>
        </p:nvSpPr>
        <p:spPr>
          <a:xfrm>
            <a:off x="5486401" y="3733800"/>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5</a:t>
            </a:r>
            <a:endParaRPr lang="en-US" sz="1600" b="1" dirty="0">
              <a:solidFill>
                <a:schemeClr val="bg1"/>
              </a:solidFill>
              <a:latin typeface="Calibri" pitchFamily="34" charset="0"/>
              <a:cs typeface="Calibri" pitchFamily="34" charset="0"/>
            </a:endParaRPr>
          </a:p>
        </p:txBody>
      </p:sp>
      <p:sp>
        <p:nvSpPr>
          <p:cNvPr id="15" name="TextBox 14"/>
          <p:cNvSpPr txBox="1"/>
          <p:nvPr/>
        </p:nvSpPr>
        <p:spPr>
          <a:xfrm>
            <a:off x="5334000" y="2612022"/>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4</a:t>
            </a:r>
            <a:endParaRPr lang="en-US" sz="1600" b="1" dirty="0">
              <a:solidFill>
                <a:schemeClr val="bg1"/>
              </a:solidFill>
              <a:latin typeface="Calibri" pitchFamily="34" charset="0"/>
              <a:cs typeface="Calibri" pitchFamily="34" charset="0"/>
            </a:endParaRPr>
          </a:p>
        </p:txBody>
      </p:sp>
    </p:spTree>
    <p:extLst>
      <p:ext uri="{BB962C8B-B14F-4D97-AF65-F5344CB8AC3E}">
        <p14:creationId xmlns:p14="http://schemas.microsoft.com/office/powerpoint/2010/main" val="323195719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1.2. Clan Creation</a:t>
            </a:r>
            <a:endParaRPr lang="en-US" dirty="0"/>
          </a:p>
        </p:txBody>
      </p:sp>
      <p:sp>
        <p:nvSpPr>
          <p:cNvPr id="5" name="TextBox 4"/>
          <p:cNvSpPr txBox="1"/>
          <p:nvPr/>
        </p:nvSpPr>
        <p:spPr>
          <a:xfrm>
            <a:off x="6248400" y="990601"/>
            <a:ext cx="2667000" cy="2308324"/>
          </a:xfrm>
          <a:prstGeom prst="rect">
            <a:avLst/>
          </a:prstGeom>
          <a:noFill/>
        </p:spPr>
        <p:txBody>
          <a:bodyPr wrap="square" rtlCol="0">
            <a:spAutoFit/>
          </a:bodyPr>
          <a:lstStyle/>
          <a:p>
            <a:pPr marL="342900" indent="-342900">
              <a:buFont typeface="+mj-lt"/>
              <a:buAutoNum type="arabicPeriod"/>
            </a:pPr>
            <a:r>
              <a:rPr lang="tr-TR" dirty="0" smtClean="0">
                <a:latin typeface="Calibri" pitchFamily="34" charset="0"/>
                <a:cs typeface="Calibri" pitchFamily="34" charset="0"/>
              </a:rPr>
              <a:t>Clan Creation Page</a:t>
            </a:r>
          </a:p>
          <a:p>
            <a:pPr marL="800100" lvl="1" indent="-342900">
              <a:buFont typeface="Arial" pitchFamily="34" charset="0"/>
              <a:buChar char="•"/>
            </a:pPr>
            <a:r>
              <a:rPr lang="tr-TR" dirty="0" smtClean="0">
                <a:latin typeface="Calibri" pitchFamily="34" charset="0"/>
                <a:cs typeface="Calibri" pitchFamily="34" charset="0"/>
              </a:rPr>
              <a:t>Clan Name</a:t>
            </a:r>
          </a:p>
          <a:p>
            <a:pPr marL="800100" lvl="1" indent="-342900">
              <a:buFont typeface="Arial" pitchFamily="34" charset="0"/>
              <a:buChar char="•"/>
            </a:pPr>
            <a:r>
              <a:rPr lang="tr-TR" dirty="0" smtClean="0">
                <a:latin typeface="Calibri" pitchFamily="34" charset="0"/>
                <a:cs typeface="Calibri" pitchFamily="34" charset="0"/>
              </a:rPr>
              <a:t>Game</a:t>
            </a:r>
          </a:p>
          <a:p>
            <a:pPr marL="800100" lvl="1" indent="-342900">
              <a:buFont typeface="Arial" pitchFamily="34" charset="0"/>
              <a:buChar char="•"/>
            </a:pPr>
            <a:r>
              <a:rPr lang="tr-TR" dirty="0" smtClean="0">
                <a:latin typeface="Calibri" pitchFamily="34" charset="0"/>
                <a:cs typeface="Calibri" pitchFamily="34" charset="0"/>
              </a:rPr>
              <a:t>Country</a:t>
            </a:r>
          </a:p>
          <a:p>
            <a:pPr marL="800100" lvl="1" indent="-342900">
              <a:buFont typeface="Arial" pitchFamily="34" charset="0"/>
              <a:buChar char="•"/>
            </a:pPr>
            <a:r>
              <a:rPr lang="tr-TR" dirty="0" smtClean="0">
                <a:latin typeface="Calibri" pitchFamily="34" charset="0"/>
                <a:cs typeface="Calibri" pitchFamily="34" charset="0"/>
              </a:rPr>
              <a:t>Terms of Conditions</a:t>
            </a:r>
          </a:p>
          <a:p>
            <a:pPr marL="342900" indent="-342900">
              <a:buFont typeface="+mj-lt"/>
              <a:buAutoNum type="arabicPeriod"/>
            </a:pPr>
            <a:endParaRPr lang="tr-TR" dirty="0" smtClean="0">
              <a:latin typeface="Calibri" pitchFamily="34" charset="0"/>
              <a:cs typeface="Calibri" pitchFamily="34" charset="0"/>
            </a:endParaRPr>
          </a:p>
          <a:p>
            <a:endParaRPr lang="en-US" dirty="0">
              <a:latin typeface="Calibri" pitchFamily="34" charset="0"/>
              <a:cs typeface="Calibri" pitchFamily="34" charset="0"/>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1" y="990601"/>
            <a:ext cx="5943599" cy="42980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1524000" y="2667000"/>
            <a:ext cx="3276600" cy="198120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7" name="TextBox 6"/>
          <p:cNvSpPr txBox="1"/>
          <p:nvPr/>
        </p:nvSpPr>
        <p:spPr>
          <a:xfrm>
            <a:off x="4572000" y="4309646"/>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1</a:t>
            </a:r>
            <a:endParaRPr lang="en-US" sz="1600" b="1" dirty="0">
              <a:solidFill>
                <a:schemeClr val="bg1"/>
              </a:solidFill>
              <a:latin typeface="Calibri" pitchFamily="34" charset="0"/>
              <a:cs typeface="Calibri" pitchFamily="34" charset="0"/>
            </a:endParaRPr>
          </a:p>
        </p:txBody>
      </p:sp>
    </p:spTree>
    <p:extLst>
      <p:ext uri="{BB962C8B-B14F-4D97-AF65-F5344CB8AC3E}">
        <p14:creationId xmlns:p14="http://schemas.microsoft.com/office/powerpoint/2010/main" val="219700340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Index</a:t>
            </a:r>
            <a:endParaRPr lang="en-US" dirty="0"/>
          </a:p>
        </p:txBody>
      </p:sp>
      <p:sp>
        <p:nvSpPr>
          <p:cNvPr id="3" name="Content Placeholder 2"/>
          <p:cNvSpPr>
            <a:spLocks noGrp="1"/>
          </p:cNvSpPr>
          <p:nvPr>
            <p:ph idx="1"/>
          </p:nvPr>
        </p:nvSpPr>
        <p:spPr/>
        <p:txBody>
          <a:bodyPr>
            <a:normAutofit fontScale="92500" lnSpcReduction="20000"/>
          </a:bodyPr>
          <a:lstStyle/>
          <a:p>
            <a:pPr marL="971550" lvl="1" indent="-514350">
              <a:buFont typeface="+mj-lt"/>
              <a:buAutoNum type="arabicPeriod" startAt="2"/>
            </a:pPr>
            <a:endParaRPr lang="tr-TR" sz="1400" b="1" dirty="0" smtClean="0">
              <a:latin typeface="Calibri" pitchFamily="34" charset="0"/>
              <a:cs typeface="Calibri" pitchFamily="34" charset="0"/>
            </a:endParaRPr>
          </a:p>
          <a:p>
            <a:pPr marL="971550" lvl="1" indent="-514350">
              <a:buFont typeface="+mj-lt"/>
              <a:buAutoNum type="arabicPeriod" startAt="2"/>
            </a:pPr>
            <a:endParaRPr lang="tr-TR" sz="1400" b="1" dirty="0">
              <a:latin typeface="Calibri" pitchFamily="34" charset="0"/>
              <a:cs typeface="Calibri" pitchFamily="34" charset="0"/>
            </a:endParaRPr>
          </a:p>
          <a:p>
            <a:pPr marL="971550" lvl="1" indent="-514350">
              <a:buFont typeface="+mj-lt"/>
              <a:buAutoNum type="arabicPeriod" startAt="2"/>
            </a:pPr>
            <a:endParaRPr lang="tr-TR" sz="1400" b="1" dirty="0" smtClean="0">
              <a:latin typeface="Calibri" pitchFamily="34" charset="0"/>
              <a:cs typeface="Calibri" pitchFamily="34" charset="0"/>
            </a:endParaRPr>
          </a:p>
          <a:p>
            <a:pPr marL="971550" lvl="1" indent="-514350">
              <a:buFont typeface="+mj-lt"/>
              <a:buAutoNum type="arabicPeriod" startAt="2"/>
            </a:pPr>
            <a:endParaRPr lang="tr-TR" sz="1400" b="1" dirty="0">
              <a:latin typeface="Calibri" pitchFamily="34" charset="0"/>
              <a:cs typeface="Calibri" pitchFamily="34" charset="0"/>
            </a:endParaRPr>
          </a:p>
          <a:p>
            <a:pPr marL="971550" lvl="1" indent="-514350">
              <a:buFont typeface="+mj-lt"/>
              <a:buAutoNum type="arabicPeriod" startAt="2"/>
            </a:pPr>
            <a:endParaRPr lang="tr-TR" sz="1400" b="1" dirty="0" smtClean="0">
              <a:latin typeface="Calibri" pitchFamily="34" charset="0"/>
              <a:cs typeface="Calibri" pitchFamily="34" charset="0"/>
            </a:endParaRPr>
          </a:p>
          <a:p>
            <a:pPr marL="971550" lvl="1" indent="-514350">
              <a:buFont typeface="+mj-lt"/>
              <a:buAutoNum type="arabicPeriod" startAt="2"/>
            </a:pPr>
            <a:endParaRPr lang="tr-TR" sz="1400" b="1" dirty="0">
              <a:latin typeface="Calibri" pitchFamily="34" charset="0"/>
              <a:cs typeface="Calibri" pitchFamily="34" charset="0"/>
            </a:endParaRPr>
          </a:p>
          <a:p>
            <a:pPr marL="971550" lvl="1" indent="-514350">
              <a:buFont typeface="+mj-lt"/>
              <a:buAutoNum type="arabicPeriod" startAt="2"/>
            </a:pPr>
            <a:endParaRPr lang="tr-TR" sz="1400" b="1" dirty="0" smtClean="0">
              <a:latin typeface="Calibri" pitchFamily="34" charset="0"/>
              <a:cs typeface="Calibri" pitchFamily="34" charset="0"/>
            </a:endParaRPr>
          </a:p>
          <a:p>
            <a:pPr marL="971550" lvl="1" indent="-514350">
              <a:buFont typeface="+mj-lt"/>
              <a:buAutoNum type="arabicPeriod" startAt="2"/>
            </a:pPr>
            <a:endParaRPr lang="tr-TR" sz="1400" b="1" dirty="0">
              <a:latin typeface="Calibri" pitchFamily="34" charset="0"/>
              <a:cs typeface="Calibri" pitchFamily="34" charset="0"/>
            </a:endParaRPr>
          </a:p>
          <a:p>
            <a:pPr marL="971550" lvl="1" indent="-514350">
              <a:buFont typeface="+mj-lt"/>
              <a:buAutoNum type="arabicPeriod" startAt="2"/>
            </a:pPr>
            <a:endParaRPr lang="tr-TR" sz="1400" b="1" dirty="0" smtClean="0">
              <a:latin typeface="Calibri" pitchFamily="34" charset="0"/>
              <a:cs typeface="Calibri" pitchFamily="34" charset="0"/>
            </a:endParaRPr>
          </a:p>
          <a:p>
            <a:pPr marL="971550" lvl="1" indent="-514350">
              <a:buFont typeface="+mj-lt"/>
              <a:buAutoNum type="arabicPeriod" startAt="2"/>
            </a:pPr>
            <a:endParaRPr lang="tr-TR" sz="1400" b="1" dirty="0">
              <a:latin typeface="Calibri" pitchFamily="34" charset="0"/>
              <a:cs typeface="Calibri" pitchFamily="34" charset="0"/>
            </a:endParaRPr>
          </a:p>
          <a:p>
            <a:pPr marL="971550" lvl="1" indent="-514350">
              <a:buFont typeface="+mj-lt"/>
              <a:buAutoNum type="arabicPeriod" startAt="2"/>
            </a:pPr>
            <a:endParaRPr lang="tr-TR" sz="1400" b="1" dirty="0" smtClean="0">
              <a:latin typeface="Calibri" pitchFamily="34" charset="0"/>
              <a:cs typeface="Calibri" pitchFamily="34" charset="0"/>
            </a:endParaRPr>
          </a:p>
          <a:p>
            <a:pPr marL="971550" lvl="1" indent="-514350">
              <a:buFont typeface="+mj-lt"/>
              <a:buAutoNum type="arabicPeriod" startAt="2"/>
            </a:pPr>
            <a:r>
              <a:rPr lang="tr-TR" sz="1500" b="1" dirty="0" smtClean="0">
                <a:latin typeface="Calibri" pitchFamily="34" charset="0"/>
                <a:cs typeface="Calibri" pitchFamily="34" charset="0"/>
              </a:rPr>
              <a:t>Messenger Software</a:t>
            </a:r>
          </a:p>
          <a:p>
            <a:pPr marL="1371600" lvl="2" indent="-514350">
              <a:buFont typeface="+mj-lt"/>
              <a:buAutoNum type="arabicPeriod"/>
            </a:pPr>
            <a:r>
              <a:rPr lang="tr-TR" sz="1500" dirty="0" smtClean="0">
                <a:latin typeface="Calibri" pitchFamily="34" charset="0"/>
                <a:cs typeface="Calibri" pitchFamily="34" charset="0"/>
              </a:rPr>
              <a:t>UI</a:t>
            </a:r>
          </a:p>
          <a:p>
            <a:pPr marL="1371600" lvl="2" indent="-514350">
              <a:buFont typeface="+mj-lt"/>
              <a:buAutoNum type="arabicPeriod"/>
            </a:pPr>
            <a:r>
              <a:rPr lang="tr-TR" sz="1500" dirty="0" smtClean="0">
                <a:latin typeface="Calibri" pitchFamily="34" charset="0"/>
                <a:cs typeface="Calibri" pitchFamily="34" charset="0"/>
              </a:rPr>
              <a:t>Settings</a:t>
            </a:r>
          </a:p>
          <a:p>
            <a:pPr marL="1828800" lvl="3" indent="-514350">
              <a:buFont typeface="+mj-lt"/>
              <a:buAutoNum type="arabicPeriod"/>
            </a:pPr>
            <a:r>
              <a:rPr lang="tr-TR" sz="1500" dirty="0" smtClean="0">
                <a:latin typeface="Calibri" pitchFamily="34" charset="0"/>
                <a:cs typeface="Calibri" pitchFamily="34" charset="0"/>
              </a:rPr>
              <a:t>System</a:t>
            </a:r>
          </a:p>
          <a:p>
            <a:pPr marL="1828800" lvl="3" indent="-514350">
              <a:buFont typeface="+mj-lt"/>
              <a:buAutoNum type="arabicPeriod"/>
            </a:pPr>
            <a:r>
              <a:rPr lang="tr-TR" sz="1500" dirty="0" smtClean="0">
                <a:latin typeface="Calibri" pitchFamily="34" charset="0"/>
                <a:cs typeface="Calibri" pitchFamily="34" charset="0"/>
              </a:rPr>
              <a:t>Region</a:t>
            </a:r>
          </a:p>
          <a:p>
            <a:pPr marL="1828800" lvl="3" indent="-514350">
              <a:buFont typeface="+mj-lt"/>
              <a:buAutoNum type="arabicPeriod"/>
            </a:pPr>
            <a:r>
              <a:rPr lang="tr-TR" sz="1500" dirty="0" smtClean="0">
                <a:latin typeface="Calibri" pitchFamily="34" charset="0"/>
                <a:cs typeface="Calibri" pitchFamily="34" charset="0"/>
              </a:rPr>
              <a:t>Chatting</a:t>
            </a:r>
          </a:p>
          <a:p>
            <a:pPr marL="1828800" lvl="3" indent="-514350">
              <a:buFont typeface="+mj-lt"/>
              <a:buAutoNum type="arabicPeriod"/>
            </a:pPr>
            <a:r>
              <a:rPr lang="tr-TR" sz="1500" dirty="0" smtClean="0">
                <a:latin typeface="Calibri" pitchFamily="34" charset="0"/>
                <a:cs typeface="Calibri" pitchFamily="34" charset="0"/>
              </a:rPr>
              <a:t>Keyboard</a:t>
            </a:r>
          </a:p>
          <a:p>
            <a:pPr marL="1828800" lvl="3" indent="-514350">
              <a:buFont typeface="+mj-lt"/>
              <a:buAutoNum type="arabicPeriod"/>
            </a:pPr>
            <a:r>
              <a:rPr lang="tr-TR" sz="1500" dirty="0" smtClean="0">
                <a:latin typeface="Calibri" pitchFamily="34" charset="0"/>
                <a:cs typeface="Calibri" pitchFamily="34" charset="0"/>
              </a:rPr>
              <a:t>Themes</a:t>
            </a:r>
          </a:p>
          <a:p>
            <a:pPr marL="1828800" lvl="3" indent="-514350">
              <a:buFont typeface="+mj-lt"/>
              <a:buAutoNum type="arabicPeriod"/>
            </a:pPr>
            <a:r>
              <a:rPr lang="tr-TR" sz="1500" dirty="0" smtClean="0">
                <a:latin typeface="Calibri" pitchFamily="34" charset="0"/>
                <a:cs typeface="Calibri" pitchFamily="34" charset="0"/>
              </a:rPr>
              <a:t>Link Accounts</a:t>
            </a:r>
          </a:p>
          <a:p>
            <a:pPr marL="1371600" lvl="2" indent="-514350">
              <a:buFont typeface="+mj-lt"/>
              <a:buAutoNum type="arabicPeriod"/>
            </a:pPr>
            <a:r>
              <a:rPr lang="tr-TR" sz="1500" dirty="0" smtClean="0">
                <a:latin typeface="Calibri" pitchFamily="34" charset="0"/>
                <a:cs typeface="Calibri" pitchFamily="34" charset="0"/>
              </a:rPr>
              <a:t>LAN Function</a:t>
            </a:r>
          </a:p>
          <a:p>
            <a:pPr marL="1828800" lvl="3" indent="-514350">
              <a:buFont typeface="+mj-lt"/>
              <a:buAutoNum type="arabicPeriod"/>
            </a:pPr>
            <a:r>
              <a:rPr lang="tr-TR" sz="1500" dirty="0" smtClean="0">
                <a:latin typeface="Calibri" pitchFamily="34" charset="0"/>
                <a:cs typeface="Calibri" pitchFamily="34" charset="0"/>
              </a:rPr>
              <a:t>Home Screen</a:t>
            </a:r>
          </a:p>
          <a:p>
            <a:pPr marL="1828800" lvl="3" indent="-514350">
              <a:buFont typeface="+mj-lt"/>
              <a:buAutoNum type="arabicPeriod"/>
            </a:pPr>
            <a:r>
              <a:rPr lang="tr-TR" sz="1500" dirty="0" smtClean="0">
                <a:latin typeface="Calibri" pitchFamily="34" charset="0"/>
                <a:cs typeface="Calibri" pitchFamily="34" charset="0"/>
              </a:rPr>
              <a:t>Game List</a:t>
            </a:r>
          </a:p>
          <a:p>
            <a:pPr marL="1828800" lvl="3" indent="-514350">
              <a:buFont typeface="+mj-lt"/>
              <a:buAutoNum type="arabicPeriod"/>
            </a:pPr>
            <a:r>
              <a:rPr lang="tr-TR" sz="1500" dirty="0" smtClean="0">
                <a:latin typeface="Calibri" pitchFamily="34" charset="0"/>
                <a:cs typeface="Calibri" pitchFamily="34" charset="0"/>
              </a:rPr>
              <a:t>Lobby Menu</a:t>
            </a:r>
          </a:p>
          <a:p>
            <a:pPr marL="1828800" lvl="3" indent="-514350">
              <a:buFont typeface="+mj-lt"/>
              <a:buAutoNum type="arabicPeriod"/>
            </a:pPr>
            <a:r>
              <a:rPr lang="tr-TR" sz="1500" dirty="0" smtClean="0">
                <a:latin typeface="Calibri" pitchFamily="34" charset="0"/>
                <a:cs typeface="Calibri" pitchFamily="34" charset="0"/>
              </a:rPr>
              <a:t>Room Menu</a:t>
            </a:r>
          </a:p>
          <a:p>
            <a:pPr marL="1828800" lvl="3" indent="-514350">
              <a:buFont typeface="+mj-lt"/>
              <a:buAutoNum type="arabicPeriod"/>
            </a:pPr>
            <a:endParaRPr lang="tr-TR" sz="1000" dirty="0" smtClean="0">
              <a:latin typeface="Calibri" pitchFamily="34" charset="0"/>
              <a:cs typeface="Calibri" pitchFamily="34" charset="0"/>
            </a:endParaRPr>
          </a:p>
          <a:p>
            <a:pPr marL="400050" lvl="1" indent="0">
              <a:buNone/>
            </a:pPr>
            <a:endParaRPr lang="tr-TR" sz="1400" dirty="0" smtClean="0">
              <a:latin typeface="Calibri" pitchFamily="34" charset="0"/>
              <a:cs typeface="Calibri" pitchFamily="34" charset="0"/>
            </a:endParaRPr>
          </a:p>
          <a:p>
            <a:pPr marL="1257300" lvl="2" indent="-457200">
              <a:buFont typeface="+mj-lt"/>
              <a:buAutoNum type="arabicPeriod"/>
            </a:pPr>
            <a:endParaRPr lang="tr-TR" sz="1400" dirty="0" smtClean="0">
              <a:latin typeface="Calibri" pitchFamily="34" charset="0"/>
              <a:cs typeface="Calibri" pitchFamily="34" charset="0"/>
            </a:endParaRPr>
          </a:p>
          <a:p>
            <a:pPr marL="857250" lvl="1" indent="-457200">
              <a:buFont typeface="+mj-lt"/>
              <a:buAutoNum type="arabicPeriod"/>
            </a:pPr>
            <a:endParaRPr lang="tr-TR" sz="1400" dirty="0" smtClean="0">
              <a:latin typeface="Calibri" pitchFamily="34" charset="0"/>
              <a:cs typeface="Calibri" pitchFamily="34" charset="0"/>
            </a:endParaRPr>
          </a:p>
        </p:txBody>
      </p:sp>
    </p:spTree>
    <p:extLst>
      <p:ext uri="{BB962C8B-B14F-4D97-AF65-F5344CB8AC3E}">
        <p14:creationId xmlns:p14="http://schemas.microsoft.com/office/powerpoint/2010/main" val="387503928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2.1. UI</a:t>
            </a:r>
            <a:endParaRPr lang="en-US" dirty="0"/>
          </a:p>
        </p:txBody>
      </p:sp>
      <p:sp>
        <p:nvSpPr>
          <p:cNvPr id="5" name="TextBox 4"/>
          <p:cNvSpPr txBox="1"/>
          <p:nvPr/>
        </p:nvSpPr>
        <p:spPr>
          <a:xfrm>
            <a:off x="6172200" y="990600"/>
            <a:ext cx="2667000" cy="4124206"/>
          </a:xfrm>
          <a:prstGeom prst="rect">
            <a:avLst/>
          </a:prstGeom>
          <a:noFill/>
        </p:spPr>
        <p:txBody>
          <a:bodyPr wrap="square" rtlCol="0">
            <a:spAutoFit/>
          </a:bodyPr>
          <a:lstStyle/>
          <a:p>
            <a:pPr marL="342900" indent="-342900">
              <a:buFont typeface="+mj-lt"/>
              <a:buAutoNum type="arabicPeriod"/>
            </a:pPr>
            <a:r>
              <a:rPr lang="tr-TR" sz="1600" dirty="0" smtClean="0">
                <a:latin typeface="Calibri" pitchFamily="34" charset="0"/>
                <a:cs typeface="Calibri" pitchFamily="34" charset="0"/>
              </a:rPr>
              <a:t>CCU of Software</a:t>
            </a:r>
          </a:p>
          <a:p>
            <a:pPr marL="342900" indent="-342900">
              <a:buFont typeface="+mj-lt"/>
              <a:buAutoNum type="arabicPeriod"/>
            </a:pPr>
            <a:r>
              <a:rPr lang="tr-TR" sz="1600" dirty="0" smtClean="0">
                <a:latin typeface="Calibri" pitchFamily="34" charset="0"/>
                <a:cs typeface="Calibri" pitchFamily="34" charset="0"/>
              </a:rPr>
              <a:t>User Profile</a:t>
            </a:r>
          </a:p>
          <a:p>
            <a:pPr marL="800100" lvl="1" indent="-342900">
              <a:buFont typeface="Arial" pitchFamily="34" charset="0"/>
              <a:buChar char="•"/>
            </a:pPr>
            <a:r>
              <a:rPr lang="tr-TR" sz="1600" dirty="0" smtClean="0">
                <a:latin typeface="Calibri" pitchFamily="34" charset="0"/>
                <a:cs typeface="Calibri" pitchFamily="34" charset="0"/>
              </a:rPr>
              <a:t>Profile image</a:t>
            </a:r>
          </a:p>
          <a:p>
            <a:pPr marL="800100" lvl="1" indent="-342900">
              <a:buFont typeface="Arial" pitchFamily="34" charset="0"/>
              <a:buChar char="•"/>
            </a:pPr>
            <a:r>
              <a:rPr lang="tr-TR" sz="1600" dirty="0" smtClean="0">
                <a:latin typeface="Calibri" pitchFamily="34" charset="0"/>
                <a:cs typeface="Calibri" pitchFamily="34" charset="0"/>
              </a:rPr>
              <a:t>Status</a:t>
            </a:r>
          </a:p>
          <a:p>
            <a:pPr marL="800100" lvl="1" indent="-342900">
              <a:buFont typeface="Arial" pitchFamily="34" charset="0"/>
              <a:buChar char="•"/>
            </a:pPr>
            <a:r>
              <a:rPr lang="tr-TR" sz="1600" dirty="0" smtClean="0">
                <a:latin typeface="Calibri" pitchFamily="34" charset="0"/>
                <a:cs typeface="Calibri" pitchFamily="34" charset="0"/>
              </a:rPr>
              <a:t>«Shout!» Function</a:t>
            </a:r>
          </a:p>
          <a:p>
            <a:pPr marL="800100" lvl="1" indent="-342900">
              <a:buFont typeface="Arial" pitchFamily="34" charset="0"/>
              <a:buChar char="•"/>
            </a:pPr>
            <a:r>
              <a:rPr lang="tr-TR" sz="1600" dirty="0" smtClean="0">
                <a:latin typeface="Calibri" pitchFamily="34" charset="0"/>
                <a:cs typeface="Calibri" pitchFamily="34" charset="0"/>
              </a:rPr>
              <a:t>Current Game Cash</a:t>
            </a:r>
          </a:p>
          <a:p>
            <a:pPr marL="342900" indent="-342900">
              <a:buFont typeface="+mj-lt"/>
              <a:buAutoNum type="arabicPeriod"/>
            </a:pPr>
            <a:r>
              <a:rPr lang="tr-TR" sz="1600" dirty="0" smtClean="0">
                <a:latin typeface="Calibri" pitchFamily="34" charset="0"/>
                <a:cs typeface="Calibri" pitchFamily="34" charset="0"/>
              </a:rPr>
              <a:t>«Search Friends» Bar</a:t>
            </a:r>
          </a:p>
          <a:p>
            <a:pPr marL="342900" indent="-342900">
              <a:buFont typeface="+mj-lt"/>
              <a:buAutoNum type="arabicPeriod"/>
            </a:pPr>
            <a:r>
              <a:rPr lang="tr-TR" sz="1600" dirty="0" smtClean="0">
                <a:latin typeface="Calibri" pitchFamily="34" charset="0"/>
                <a:cs typeface="Calibri" pitchFamily="34" charset="0"/>
              </a:rPr>
              <a:t>LAN Game Setup</a:t>
            </a:r>
          </a:p>
          <a:p>
            <a:pPr marL="342900" indent="-342900">
              <a:buFont typeface="+mj-lt"/>
              <a:buAutoNum type="arabicPeriod"/>
            </a:pPr>
            <a:r>
              <a:rPr lang="tr-TR" sz="1600" dirty="0" smtClean="0">
                <a:latin typeface="Calibri" pitchFamily="34" charset="0"/>
                <a:cs typeface="Calibri" pitchFamily="34" charset="0"/>
              </a:rPr>
              <a:t>Friend List</a:t>
            </a:r>
          </a:p>
          <a:p>
            <a:pPr marL="342900" indent="-342900">
              <a:buFont typeface="+mj-lt"/>
              <a:buAutoNum type="arabicPeriod"/>
            </a:pPr>
            <a:r>
              <a:rPr lang="tr-TR" sz="1600" dirty="0" smtClean="0">
                <a:latin typeface="Calibri" pitchFamily="34" charset="0"/>
                <a:cs typeface="Calibri" pitchFamily="34" charset="0"/>
              </a:rPr>
              <a:t>Clan &amp; Guild List</a:t>
            </a:r>
          </a:p>
          <a:p>
            <a:pPr marL="342900" indent="-342900">
              <a:buFont typeface="+mj-lt"/>
              <a:buAutoNum type="arabicPeriod"/>
            </a:pPr>
            <a:r>
              <a:rPr lang="tr-TR" sz="1600" dirty="0" smtClean="0">
                <a:latin typeface="Calibri" pitchFamily="34" charset="0"/>
                <a:cs typeface="Calibri" pitchFamily="34" charset="0"/>
              </a:rPr>
              <a:t>Facebook Connection</a:t>
            </a:r>
          </a:p>
          <a:p>
            <a:pPr marL="342900" indent="-342900">
              <a:buFont typeface="+mj-lt"/>
              <a:buAutoNum type="arabicPeriod"/>
            </a:pPr>
            <a:r>
              <a:rPr lang="tr-TR" sz="1600" dirty="0" smtClean="0">
                <a:latin typeface="Calibri" pitchFamily="34" charset="0"/>
                <a:cs typeface="Calibri" pitchFamily="34" charset="0"/>
              </a:rPr>
              <a:t>My friend list (Connected with 5,6,7)</a:t>
            </a:r>
          </a:p>
          <a:p>
            <a:endParaRPr lang="tr-TR" sz="1600" dirty="0" smtClean="0">
              <a:latin typeface="Calibri" pitchFamily="34" charset="0"/>
              <a:cs typeface="Calibri" pitchFamily="34" charset="0"/>
            </a:endParaRPr>
          </a:p>
          <a:p>
            <a:pPr marL="342900" indent="-342900">
              <a:buFont typeface="+mj-lt"/>
              <a:buAutoNum type="arabicPeriod"/>
            </a:pPr>
            <a:endParaRPr lang="tr-TR" sz="1600" dirty="0" smtClean="0">
              <a:latin typeface="Calibri" pitchFamily="34" charset="0"/>
              <a:cs typeface="Calibri" pitchFamily="34" charset="0"/>
            </a:endParaRPr>
          </a:p>
          <a:p>
            <a:endParaRPr lang="en-US" sz="1600" dirty="0">
              <a:latin typeface="Calibri" pitchFamily="34" charset="0"/>
              <a:cs typeface="Calibri" pitchFamily="34" charset="0"/>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990601"/>
            <a:ext cx="6064443" cy="502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152400" y="990600"/>
            <a:ext cx="1371600" cy="152400"/>
          </a:xfrm>
          <a:prstGeom prst="rect">
            <a:avLst/>
          </a:prstGeom>
          <a:noFill/>
          <a:ln>
            <a:solidFill>
              <a:srgbClr val="FFFF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7" name="Rectangle 6"/>
          <p:cNvSpPr/>
          <p:nvPr/>
        </p:nvSpPr>
        <p:spPr>
          <a:xfrm>
            <a:off x="152400" y="1143000"/>
            <a:ext cx="1371600" cy="533400"/>
          </a:xfrm>
          <a:prstGeom prst="rect">
            <a:avLst/>
          </a:prstGeom>
          <a:noFill/>
          <a:ln>
            <a:solidFill>
              <a:srgbClr val="FFFF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8" name="Rectangle 7"/>
          <p:cNvSpPr/>
          <p:nvPr/>
        </p:nvSpPr>
        <p:spPr>
          <a:xfrm>
            <a:off x="152400" y="1649909"/>
            <a:ext cx="5638800" cy="190499"/>
          </a:xfrm>
          <a:prstGeom prst="rect">
            <a:avLst/>
          </a:prstGeom>
          <a:noFill/>
          <a:ln>
            <a:solidFill>
              <a:srgbClr val="FFFF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9" name="Rectangle 8"/>
          <p:cNvSpPr/>
          <p:nvPr/>
        </p:nvSpPr>
        <p:spPr>
          <a:xfrm>
            <a:off x="152400" y="1840408"/>
            <a:ext cx="381000" cy="445591"/>
          </a:xfrm>
          <a:prstGeom prst="rect">
            <a:avLst/>
          </a:prstGeom>
          <a:noFill/>
          <a:ln>
            <a:solidFill>
              <a:srgbClr val="FFFF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0" name="Rectangle 9"/>
          <p:cNvSpPr/>
          <p:nvPr/>
        </p:nvSpPr>
        <p:spPr>
          <a:xfrm>
            <a:off x="609599" y="2063203"/>
            <a:ext cx="5607243" cy="3804197"/>
          </a:xfrm>
          <a:prstGeom prst="rect">
            <a:avLst/>
          </a:prstGeom>
          <a:noFill/>
          <a:ln>
            <a:solidFill>
              <a:srgbClr val="FFFF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1" name="Rectangle 10"/>
          <p:cNvSpPr/>
          <p:nvPr/>
        </p:nvSpPr>
        <p:spPr>
          <a:xfrm>
            <a:off x="561974" y="1905000"/>
            <a:ext cx="1876426" cy="158203"/>
          </a:xfrm>
          <a:prstGeom prst="rect">
            <a:avLst/>
          </a:prstGeom>
          <a:noFill/>
          <a:ln>
            <a:solidFill>
              <a:srgbClr val="FFFF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2" name="Rectangle 11"/>
          <p:cNvSpPr/>
          <p:nvPr/>
        </p:nvSpPr>
        <p:spPr>
          <a:xfrm>
            <a:off x="2438400" y="1899197"/>
            <a:ext cx="1876426" cy="158203"/>
          </a:xfrm>
          <a:prstGeom prst="rect">
            <a:avLst/>
          </a:prstGeom>
          <a:noFill/>
          <a:ln>
            <a:solidFill>
              <a:srgbClr val="FFFF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3" name="Rectangle 12"/>
          <p:cNvSpPr/>
          <p:nvPr/>
        </p:nvSpPr>
        <p:spPr>
          <a:xfrm>
            <a:off x="4314826" y="1895475"/>
            <a:ext cx="1876426" cy="158203"/>
          </a:xfrm>
          <a:prstGeom prst="rect">
            <a:avLst/>
          </a:prstGeom>
          <a:noFill/>
          <a:ln>
            <a:solidFill>
              <a:srgbClr val="FFFF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4" name="Rectangle 13"/>
          <p:cNvSpPr/>
          <p:nvPr/>
        </p:nvSpPr>
        <p:spPr>
          <a:xfrm>
            <a:off x="5810250" y="1682205"/>
            <a:ext cx="209550" cy="213270"/>
          </a:xfrm>
          <a:prstGeom prst="rect">
            <a:avLst/>
          </a:prstGeom>
          <a:noFill/>
          <a:ln>
            <a:solidFill>
              <a:srgbClr val="FFFF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5" name="Rectangle 14"/>
          <p:cNvSpPr/>
          <p:nvPr/>
        </p:nvSpPr>
        <p:spPr>
          <a:xfrm>
            <a:off x="6019800" y="1682205"/>
            <a:ext cx="209550" cy="213270"/>
          </a:xfrm>
          <a:prstGeom prst="rect">
            <a:avLst/>
          </a:prstGeom>
          <a:noFill/>
          <a:ln>
            <a:solidFill>
              <a:srgbClr val="FFFF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16" name="TextBox 15"/>
          <p:cNvSpPr txBox="1"/>
          <p:nvPr/>
        </p:nvSpPr>
        <p:spPr>
          <a:xfrm>
            <a:off x="1524000" y="973723"/>
            <a:ext cx="228600" cy="338554"/>
          </a:xfrm>
          <a:prstGeom prst="rect">
            <a:avLst/>
          </a:prstGeom>
          <a:solidFill>
            <a:srgbClr val="FFFF00"/>
          </a:solidFill>
        </p:spPr>
        <p:txBody>
          <a:bodyPr wrap="square" rtlCol="0">
            <a:spAutoFit/>
          </a:bodyPr>
          <a:lstStyle/>
          <a:p>
            <a:pPr algn="ctr"/>
            <a:r>
              <a:rPr lang="tr-TR" sz="1600" b="1" dirty="0" smtClean="0">
                <a:latin typeface="Calibri" pitchFamily="34" charset="0"/>
                <a:cs typeface="Calibri" pitchFamily="34" charset="0"/>
              </a:rPr>
              <a:t>1</a:t>
            </a:r>
            <a:endParaRPr lang="en-US" sz="1600" b="1" dirty="0">
              <a:latin typeface="Calibri" pitchFamily="34" charset="0"/>
              <a:cs typeface="Calibri" pitchFamily="34" charset="0"/>
            </a:endParaRPr>
          </a:p>
        </p:txBody>
      </p:sp>
      <p:sp>
        <p:nvSpPr>
          <p:cNvPr id="17" name="TextBox 16"/>
          <p:cNvSpPr txBox="1"/>
          <p:nvPr/>
        </p:nvSpPr>
        <p:spPr>
          <a:xfrm>
            <a:off x="1304925" y="1337846"/>
            <a:ext cx="228600" cy="338554"/>
          </a:xfrm>
          <a:prstGeom prst="rect">
            <a:avLst/>
          </a:prstGeom>
          <a:solidFill>
            <a:srgbClr val="FFFF00"/>
          </a:solidFill>
        </p:spPr>
        <p:txBody>
          <a:bodyPr wrap="square" rtlCol="0">
            <a:spAutoFit/>
          </a:bodyPr>
          <a:lstStyle/>
          <a:p>
            <a:pPr algn="ctr"/>
            <a:r>
              <a:rPr lang="tr-TR" sz="1600" b="1" dirty="0" smtClean="0">
                <a:latin typeface="Calibri" pitchFamily="34" charset="0"/>
                <a:cs typeface="Calibri" pitchFamily="34" charset="0"/>
              </a:rPr>
              <a:t>2</a:t>
            </a:r>
            <a:endParaRPr lang="en-US" sz="1600" b="1" dirty="0">
              <a:latin typeface="Calibri" pitchFamily="34" charset="0"/>
              <a:cs typeface="Calibri" pitchFamily="34" charset="0"/>
            </a:endParaRPr>
          </a:p>
        </p:txBody>
      </p:sp>
      <p:sp>
        <p:nvSpPr>
          <p:cNvPr id="18" name="TextBox 17"/>
          <p:cNvSpPr txBox="1"/>
          <p:nvPr/>
        </p:nvSpPr>
        <p:spPr>
          <a:xfrm>
            <a:off x="5562600" y="1311355"/>
            <a:ext cx="228600" cy="338554"/>
          </a:xfrm>
          <a:prstGeom prst="rect">
            <a:avLst/>
          </a:prstGeom>
          <a:solidFill>
            <a:srgbClr val="FFFF00"/>
          </a:solidFill>
        </p:spPr>
        <p:txBody>
          <a:bodyPr wrap="square" rtlCol="0">
            <a:spAutoFit/>
          </a:bodyPr>
          <a:lstStyle/>
          <a:p>
            <a:pPr algn="ctr"/>
            <a:r>
              <a:rPr lang="tr-TR" sz="1600" b="1" dirty="0" smtClean="0">
                <a:latin typeface="Calibri" pitchFamily="34" charset="0"/>
                <a:cs typeface="Calibri" pitchFamily="34" charset="0"/>
              </a:rPr>
              <a:t>3</a:t>
            </a:r>
            <a:endParaRPr lang="en-US" sz="1600" b="1" dirty="0">
              <a:latin typeface="Calibri" pitchFamily="34" charset="0"/>
              <a:cs typeface="Calibri" pitchFamily="34" charset="0"/>
            </a:endParaRPr>
          </a:p>
        </p:txBody>
      </p:sp>
      <p:sp>
        <p:nvSpPr>
          <p:cNvPr id="19" name="TextBox 18"/>
          <p:cNvSpPr txBox="1"/>
          <p:nvPr/>
        </p:nvSpPr>
        <p:spPr>
          <a:xfrm>
            <a:off x="152400" y="2295524"/>
            <a:ext cx="228600" cy="338554"/>
          </a:xfrm>
          <a:prstGeom prst="rect">
            <a:avLst/>
          </a:prstGeom>
          <a:solidFill>
            <a:srgbClr val="FFFF00"/>
          </a:solidFill>
        </p:spPr>
        <p:txBody>
          <a:bodyPr wrap="square" rtlCol="0">
            <a:spAutoFit/>
          </a:bodyPr>
          <a:lstStyle/>
          <a:p>
            <a:pPr algn="ctr"/>
            <a:r>
              <a:rPr lang="tr-TR" sz="1600" b="1" dirty="0" smtClean="0">
                <a:latin typeface="Calibri" pitchFamily="34" charset="0"/>
                <a:cs typeface="Calibri" pitchFamily="34" charset="0"/>
              </a:rPr>
              <a:t>4</a:t>
            </a:r>
            <a:endParaRPr lang="en-US" sz="1600" b="1" dirty="0">
              <a:latin typeface="Calibri" pitchFamily="34" charset="0"/>
              <a:cs typeface="Calibri" pitchFamily="34" charset="0"/>
            </a:endParaRPr>
          </a:p>
        </p:txBody>
      </p:sp>
      <p:sp>
        <p:nvSpPr>
          <p:cNvPr id="20" name="TextBox 19"/>
          <p:cNvSpPr txBox="1"/>
          <p:nvPr/>
        </p:nvSpPr>
        <p:spPr>
          <a:xfrm>
            <a:off x="2209800" y="1724649"/>
            <a:ext cx="228600" cy="338554"/>
          </a:xfrm>
          <a:prstGeom prst="rect">
            <a:avLst/>
          </a:prstGeom>
          <a:solidFill>
            <a:srgbClr val="FFFF00"/>
          </a:solidFill>
        </p:spPr>
        <p:txBody>
          <a:bodyPr wrap="square" rtlCol="0">
            <a:spAutoFit/>
          </a:bodyPr>
          <a:lstStyle/>
          <a:p>
            <a:pPr algn="ctr"/>
            <a:r>
              <a:rPr lang="tr-TR" sz="1600" b="1" dirty="0" smtClean="0">
                <a:latin typeface="Calibri" pitchFamily="34" charset="0"/>
                <a:cs typeface="Calibri" pitchFamily="34" charset="0"/>
              </a:rPr>
              <a:t>5</a:t>
            </a:r>
            <a:endParaRPr lang="en-US" sz="1600" b="1" dirty="0">
              <a:latin typeface="Calibri" pitchFamily="34" charset="0"/>
              <a:cs typeface="Calibri" pitchFamily="34" charset="0"/>
            </a:endParaRPr>
          </a:p>
        </p:txBody>
      </p:sp>
      <p:sp>
        <p:nvSpPr>
          <p:cNvPr id="21" name="TextBox 20"/>
          <p:cNvSpPr txBox="1"/>
          <p:nvPr/>
        </p:nvSpPr>
        <p:spPr>
          <a:xfrm>
            <a:off x="4086226" y="1707058"/>
            <a:ext cx="228600" cy="338554"/>
          </a:xfrm>
          <a:prstGeom prst="rect">
            <a:avLst/>
          </a:prstGeom>
          <a:solidFill>
            <a:srgbClr val="FFFF00"/>
          </a:solidFill>
        </p:spPr>
        <p:txBody>
          <a:bodyPr wrap="square" rtlCol="0">
            <a:spAutoFit/>
          </a:bodyPr>
          <a:lstStyle/>
          <a:p>
            <a:pPr algn="ctr"/>
            <a:r>
              <a:rPr lang="tr-TR" sz="1600" b="1" dirty="0" smtClean="0">
                <a:latin typeface="Calibri" pitchFamily="34" charset="0"/>
                <a:cs typeface="Calibri" pitchFamily="34" charset="0"/>
              </a:rPr>
              <a:t>6</a:t>
            </a:r>
            <a:endParaRPr lang="en-US" sz="1600" b="1" dirty="0">
              <a:latin typeface="Calibri" pitchFamily="34" charset="0"/>
              <a:cs typeface="Calibri" pitchFamily="34" charset="0"/>
            </a:endParaRPr>
          </a:p>
        </p:txBody>
      </p:sp>
      <p:sp>
        <p:nvSpPr>
          <p:cNvPr id="22" name="TextBox 21"/>
          <p:cNvSpPr txBox="1"/>
          <p:nvPr/>
        </p:nvSpPr>
        <p:spPr>
          <a:xfrm>
            <a:off x="6191252" y="1707058"/>
            <a:ext cx="228600" cy="338554"/>
          </a:xfrm>
          <a:prstGeom prst="rect">
            <a:avLst/>
          </a:prstGeom>
          <a:solidFill>
            <a:srgbClr val="FFFF00"/>
          </a:solidFill>
        </p:spPr>
        <p:txBody>
          <a:bodyPr wrap="square" rtlCol="0">
            <a:spAutoFit/>
          </a:bodyPr>
          <a:lstStyle/>
          <a:p>
            <a:pPr algn="ctr"/>
            <a:r>
              <a:rPr lang="tr-TR" sz="1600" b="1" dirty="0" smtClean="0">
                <a:latin typeface="Calibri" pitchFamily="34" charset="0"/>
                <a:cs typeface="Calibri" pitchFamily="34" charset="0"/>
              </a:rPr>
              <a:t>7</a:t>
            </a:r>
            <a:endParaRPr lang="en-US" sz="1600" b="1" dirty="0">
              <a:latin typeface="Calibri" pitchFamily="34" charset="0"/>
              <a:cs typeface="Calibri" pitchFamily="34" charset="0"/>
            </a:endParaRPr>
          </a:p>
        </p:txBody>
      </p:sp>
      <p:sp>
        <p:nvSpPr>
          <p:cNvPr id="23" name="TextBox 22"/>
          <p:cNvSpPr txBox="1"/>
          <p:nvPr/>
        </p:nvSpPr>
        <p:spPr>
          <a:xfrm>
            <a:off x="6000750" y="5509796"/>
            <a:ext cx="228600" cy="338554"/>
          </a:xfrm>
          <a:prstGeom prst="rect">
            <a:avLst/>
          </a:prstGeom>
          <a:solidFill>
            <a:srgbClr val="FFFF00"/>
          </a:solidFill>
        </p:spPr>
        <p:txBody>
          <a:bodyPr wrap="square" rtlCol="0">
            <a:spAutoFit/>
          </a:bodyPr>
          <a:lstStyle/>
          <a:p>
            <a:pPr algn="ctr"/>
            <a:r>
              <a:rPr lang="tr-TR" sz="1600" b="1" dirty="0" smtClean="0">
                <a:latin typeface="Calibri" pitchFamily="34" charset="0"/>
                <a:cs typeface="Calibri" pitchFamily="34" charset="0"/>
              </a:rPr>
              <a:t>8</a:t>
            </a:r>
            <a:endParaRPr lang="en-US" sz="1600" b="1" dirty="0">
              <a:latin typeface="Calibri" pitchFamily="34" charset="0"/>
              <a:cs typeface="Calibri" pitchFamily="34" charset="0"/>
            </a:endParaRPr>
          </a:p>
        </p:txBody>
      </p:sp>
    </p:spTree>
    <p:extLst>
      <p:ext uri="{BB962C8B-B14F-4D97-AF65-F5344CB8AC3E}">
        <p14:creationId xmlns:p14="http://schemas.microsoft.com/office/powerpoint/2010/main" val="132727099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2.2.1 System Settings</a:t>
            </a:r>
            <a:endParaRPr lang="en-US" dirty="0"/>
          </a:p>
        </p:txBody>
      </p:sp>
      <p:sp>
        <p:nvSpPr>
          <p:cNvPr id="5" name="TextBox 4"/>
          <p:cNvSpPr txBox="1"/>
          <p:nvPr/>
        </p:nvSpPr>
        <p:spPr>
          <a:xfrm>
            <a:off x="6019800" y="990600"/>
            <a:ext cx="2667000" cy="923330"/>
          </a:xfrm>
          <a:prstGeom prst="rect">
            <a:avLst/>
          </a:prstGeom>
          <a:noFill/>
        </p:spPr>
        <p:txBody>
          <a:bodyPr wrap="square" rtlCol="0">
            <a:spAutoFit/>
          </a:bodyPr>
          <a:lstStyle/>
          <a:p>
            <a:pPr marL="342900" indent="-342900">
              <a:buFont typeface="+mj-lt"/>
              <a:buAutoNum type="arabicPeriod"/>
            </a:pPr>
            <a:r>
              <a:rPr lang="tr-TR" dirty="0" smtClean="0">
                <a:latin typeface="Calibri" pitchFamily="34" charset="0"/>
                <a:cs typeface="Calibri" pitchFamily="34" charset="0"/>
              </a:rPr>
              <a:t>System Settings</a:t>
            </a:r>
          </a:p>
          <a:p>
            <a:endParaRPr lang="tr-TR" dirty="0" smtClean="0">
              <a:latin typeface="Calibri" pitchFamily="34" charset="0"/>
              <a:cs typeface="Calibri" pitchFamily="34" charset="0"/>
            </a:endParaRPr>
          </a:p>
          <a:p>
            <a:endParaRPr lang="en-US" dirty="0">
              <a:latin typeface="Calibri" pitchFamily="34" charset="0"/>
              <a:cs typeface="Calibri" pitchFamily="34" charset="0"/>
            </a:endParaRPr>
          </a:p>
        </p:txBody>
      </p:sp>
      <p:pic>
        <p:nvPicPr>
          <p:cNvPr id="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990600"/>
            <a:ext cx="4905375" cy="4210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6"/>
          <p:cNvSpPr/>
          <p:nvPr/>
        </p:nvSpPr>
        <p:spPr>
          <a:xfrm>
            <a:off x="1752600" y="1400174"/>
            <a:ext cx="3124200" cy="1266825"/>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a:solidFill>
                  <a:srgbClr val="FF0000"/>
                </a:solidFill>
              </a:ln>
            </a:endParaRPr>
          </a:p>
        </p:txBody>
      </p:sp>
      <p:sp>
        <p:nvSpPr>
          <p:cNvPr id="8" name="TextBox 7"/>
          <p:cNvSpPr txBox="1"/>
          <p:nvPr/>
        </p:nvSpPr>
        <p:spPr>
          <a:xfrm>
            <a:off x="4648200" y="2328445"/>
            <a:ext cx="228600" cy="338554"/>
          </a:xfrm>
          <a:prstGeom prst="rect">
            <a:avLst/>
          </a:prstGeom>
          <a:solidFill>
            <a:srgbClr val="FF0000"/>
          </a:solidFill>
        </p:spPr>
        <p:txBody>
          <a:bodyPr wrap="square" rtlCol="0">
            <a:spAutoFit/>
          </a:bodyPr>
          <a:lstStyle/>
          <a:p>
            <a:pPr algn="ctr"/>
            <a:r>
              <a:rPr lang="tr-TR" sz="1600" b="1" dirty="0" smtClean="0">
                <a:solidFill>
                  <a:schemeClr val="bg1"/>
                </a:solidFill>
                <a:latin typeface="Calibri" pitchFamily="34" charset="0"/>
                <a:cs typeface="Calibri" pitchFamily="34" charset="0"/>
              </a:rPr>
              <a:t>1</a:t>
            </a:r>
            <a:endParaRPr lang="en-US" sz="1600" b="1" dirty="0">
              <a:solidFill>
                <a:schemeClr val="bg1"/>
              </a:solidFill>
              <a:latin typeface="Calibri" pitchFamily="34" charset="0"/>
              <a:cs typeface="Calibri" pitchFamily="34" charset="0"/>
            </a:endParaRPr>
          </a:p>
        </p:txBody>
      </p:sp>
    </p:spTree>
    <p:extLst>
      <p:ext uri="{BB962C8B-B14F-4D97-AF65-F5344CB8AC3E}">
        <p14:creationId xmlns:p14="http://schemas.microsoft.com/office/powerpoint/2010/main" val="2159583526"/>
      </p:ext>
    </p:extLst>
  </p:cSld>
  <p:clrMapOvr>
    <a:masterClrMapping/>
  </p:clrMapOvr>
  <p:timing>
    <p:tnLst>
      <p:par>
        <p:cTn id="1" dur="indefinite" restart="never" nodeType="tmRoot"/>
      </p:par>
    </p:tnLst>
  </p:timing>
</p:sld>
</file>

<file path=ppt/theme/theme1.xml><?xml version="1.0" encoding="utf-8"?>
<a:theme xmlns:a="http://schemas.openxmlformats.org/drawingml/2006/main" name="Default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Default Theme</Template>
  <TotalTime>3077</TotalTime>
  <Words>1086</Words>
  <Application>Microsoft Office PowerPoint</Application>
  <PresentationFormat>On-screen Show (4:3)</PresentationFormat>
  <Paragraphs>383</Paragraphs>
  <Slides>30</Slides>
  <Notes>0</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Default Theme</vt:lpstr>
      <vt:lpstr>Nfinity Games</vt:lpstr>
      <vt:lpstr>Index</vt:lpstr>
      <vt:lpstr>Index</vt:lpstr>
      <vt:lpstr>1.1. Clan Pages</vt:lpstr>
      <vt:lpstr>1.1. Clan Pages</vt:lpstr>
      <vt:lpstr>1.2. Clan Creation</vt:lpstr>
      <vt:lpstr>Index</vt:lpstr>
      <vt:lpstr>2.1. UI</vt:lpstr>
      <vt:lpstr>2.2.1 System Settings</vt:lpstr>
      <vt:lpstr>2.2.2 Region Settings</vt:lpstr>
      <vt:lpstr>2.2.3 Chatting Settings</vt:lpstr>
      <vt:lpstr>2.2.4 Keyboard Settings</vt:lpstr>
      <vt:lpstr>2.2.5 Themes Settings</vt:lpstr>
      <vt:lpstr>2.2.6 Link Accounts Settings</vt:lpstr>
      <vt:lpstr>2.3. LAN Function</vt:lpstr>
      <vt:lpstr>2.3.1 Home Screen</vt:lpstr>
      <vt:lpstr>2.3.2 Game List</vt:lpstr>
      <vt:lpstr>2.3.3. Lobby Menu</vt:lpstr>
      <vt:lpstr>2.3.4. Room Menu</vt:lpstr>
      <vt:lpstr>2.3.5. Chat Function</vt:lpstr>
      <vt:lpstr>Index</vt:lpstr>
      <vt:lpstr>3.1. Steam (Chat)</vt:lpstr>
      <vt:lpstr>3.1. Steam (User Profile)</vt:lpstr>
      <vt:lpstr>3.2.1. Evaluation/LAN&amp;Chat Comparing</vt:lpstr>
      <vt:lpstr>3.2.2. Opinions for Game Messenger System</vt:lpstr>
      <vt:lpstr>Index</vt:lpstr>
      <vt:lpstr>4.1. Schema of Game Messenger</vt:lpstr>
      <vt:lpstr>Index</vt:lpstr>
      <vt:lpstr>5.1. Hamachi &amp; GameSpy</vt:lpstr>
      <vt:lpstr>5.2. Comparing</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Messenger Research</dc:title>
  <dc:creator>Ali Esen</dc:creator>
  <cp:lastModifiedBy>QA</cp:lastModifiedBy>
  <cp:revision>627</cp:revision>
  <dcterms:created xsi:type="dcterms:W3CDTF">2010-11-05T11:55:13Z</dcterms:created>
  <dcterms:modified xsi:type="dcterms:W3CDTF">2012-08-09T12:36:36Z</dcterms:modified>
</cp:coreProperties>
</file>

<file path=docProps/thumbnail.jpeg>
</file>